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7" r:id="rId6"/>
    <p:sldId id="288" r:id="rId7"/>
    <p:sldId id="289" r:id="rId8"/>
    <p:sldId id="290" r:id="rId9"/>
    <p:sldId id="291" r:id="rId10"/>
    <p:sldId id="261" r:id="rId11"/>
    <p:sldId id="262" r:id="rId12"/>
    <p:sldId id="264" r:id="rId13"/>
    <p:sldId id="265" r:id="rId14"/>
    <p:sldId id="266" r:id="rId15"/>
    <p:sldId id="267" r:id="rId16"/>
    <p:sldId id="268" r:id="rId17"/>
    <p:sldId id="269" r:id="rId18"/>
    <p:sldId id="293" r:id="rId19"/>
    <p:sldId id="270" r:id="rId20"/>
    <p:sldId id="271" r:id="rId21"/>
    <p:sldId id="272" r:id="rId22"/>
    <p:sldId id="274" r:id="rId23"/>
    <p:sldId id="275" r:id="rId24"/>
    <p:sldId id="276" r:id="rId25"/>
    <p:sldId id="277" r:id="rId26"/>
    <p:sldId id="278" r:id="rId27"/>
    <p:sldId id="279" r:id="rId28"/>
    <p:sldId id="280" r:id="rId29"/>
    <p:sldId id="282" r:id="rId30"/>
    <p:sldId id="283" r:id="rId31"/>
    <p:sldId id="284" r:id="rId32"/>
    <p:sldId id="29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174"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9ED758-18DF-4CE5-A376-3F4C926FFED0}"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7CE37-8AEE-4A9B-AEDC-BA496ED2D099}" type="slidenum">
              <a:rPr lang="en-US" smtClean="0"/>
              <a:t>‹#›</a:t>
            </a:fld>
            <a:endParaRPr lang="en-US"/>
          </a:p>
        </p:txBody>
      </p:sp>
    </p:spTree>
    <p:extLst>
      <p:ext uri="{BB962C8B-B14F-4D97-AF65-F5344CB8AC3E}">
        <p14:creationId xmlns:p14="http://schemas.microsoft.com/office/powerpoint/2010/main" val="3759992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ED758-18DF-4CE5-A376-3F4C926FFED0}"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7CE37-8AEE-4A9B-AEDC-BA496ED2D099}" type="slidenum">
              <a:rPr lang="en-US" smtClean="0"/>
              <a:t>‹#›</a:t>
            </a:fld>
            <a:endParaRPr lang="en-US"/>
          </a:p>
        </p:txBody>
      </p:sp>
    </p:spTree>
    <p:extLst>
      <p:ext uri="{BB962C8B-B14F-4D97-AF65-F5344CB8AC3E}">
        <p14:creationId xmlns:p14="http://schemas.microsoft.com/office/powerpoint/2010/main" val="3125119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ED758-18DF-4CE5-A376-3F4C926FFED0}"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7CE37-8AEE-4A9B-AEDC-BA496ED2D099}" type="slidenum">
              <a:rPr lang="en-US" smtClean="0"/>
              <a:t>‹#›</a:t>
            </a:fld>
            <a:endParaRPr lang="en-US"/>
          </a:p>
        </p:txBody>
      </p:sp>
    </p:spTree>
    <p:extLst>
      <p:ext uri="{BB962C8B-B14F-4D97-AF65-F5344CB8AC3E}">
        <p14:creationId xmlns:p14="http://schemas.microsoft.com/office/powerpoint/2010/main" val="402169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ED758-18DF-4CE5-A376-3F4C926FFED0}"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7CE37-8AEE-4A9B-AEDC-BA496ED2D099}" type="slidenum">
              <a:rPr lang="en-US" smtClean="0"/>
              <a:t>‹#›</a:t>
            </a:fld>
            <a:endParaRPr lang="en-US"/>
          </a:p>
        </p:txBody>
      </p:sp>
    </p:spTree>
    <p:extLst>
      <p:ext uri="{BB962C8B-B14F-4D97-AF65-F5344CB8AC3E}">
        <p14:creationId xmlns:p14="http://schemas.microsoft.com/office/powerpoint/2010/main" val="390407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9ED758-18DF-4CE5-A376-3F4C926FFED0}"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7CE37-8AEE-4A9B-AEDC-BA496ED2D099}" type="slidenum">
              <a:rPr lang="en-US" smtClean="0"/>
              <a:t>‹#›</a:t>
            </a:fld>
            <a:endParaRPr lang="en-US"/>
          </a:p>
        </p:txBody>
      </p:sp>
    </p:spTree>
    <p:extLst>
      <p:ext uri="{BB962C8B-B14F-4D97-AF65-F5344CB8AC3E}">
        <p14:creationId xmlns:p14="http://schemas.microsoft.com/office/powerpoint/2010/main" val="2179832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9ED758-18DF-4CE5-A376-3F4C926FFED0}"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7CE37-8AEE-4A9B-AEDC-BA496ED2D099}" type="slidenum">
              <a:rPr lang="en-US" smtClean="0"/>
              <a:t>‹#›</a:t>
            </a:fld>
            <a:endParaRPr lang="en-US"/>
          </a:p>
        </p:txBody>
      </p:sp>
    </p:spTree>
    <p:extLst>
      <p:ext uri="{BB962C8B-B14F-4D97-AF65-F5344CB8AC3E}">
        <p14:creationId xmlns:p14="http://schemas.microsoft.com/office/powerpoint/2010/main" val="2533712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9ED758-18DF-4CE5-A376-3F4C926FFED0}" type="datetimeFigureOut">
              <a:rPr lang="en-US" smtClean="0"/>
              <a:t>5/15/2022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27CE37-8AEE-4A9B-AEDC-BA496ED2D099}" type="slidenum">
              <a:rPr lang="en-US" smtClean="0"/>
              <a:t>‹#›</a:t>
            </a:fld>
            <a:endParaRPr lang="en-US"/>
          </a:p>
        </p:txBody>
      </p:sp>
    </p:spTree>
    <p:extLst>
      <p:ext uri="{BB962C8B-B14F-4D97-AF65-F5344CB8AC3E}">
        <p14:creationId xmlns:p14="http://schemas.microsoft.com/office/powerpoint/2010/main" val="2474266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9ED758-18DF-4CE5-A376-3F4C926FFED0}" type="datetimeFigureOut">
              <a:rPr lang="en-US" smtClean="0"/>
              <a:t>5/15/2022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27CE37-8AEE-4A9B-AEDC-BA496ED2D099}" type="slidenum">
              <a:rPr lang="en-US" smtClean="0"/>
              <a:t>‹#›</a:t>
            </a:fld>
            <a:endParaRPr lang="en-US"/>
          </a:p>
        </p:txBody>
      </p:sp>
    </p:spTree>
    <p:extLst>
      <p:ext uri="{BB962C8B-B14F-4D97-AF65-F5344CB8AC3E}">
        <p14:creationId xmlns:p14="http://schemas.microsoft.com/office/powerpoint/2010/main" val="2349010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ED758-18DF-4CE5-A376-3F4C926FFED0}" type="datetimeFigureOut">
              <a:rPr lang="en-US" smtClean="0"/>
              <a:t>5/15/2022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27CE37-8AEE-4A9B-AEDC-BA496ED2D099}" type="slidenum">
              <a:rPr lang="en-US" smtClean="0"/>
              <a:t>‹#›</a:t>
            </a:fld>
            <a:endParaRPr lang="en-US"/>
          </a:p>
        </p:txBody>
      </p:sp>
    </p:spTree>
    <p:extLst>
      <p:ext uri="{BB962C8B-B14F-4D97-AF65-F5344CB8AC3E}">
        <p14:creationId xmlns:p14="http://schemas.microsoft.com/office/powerpoint/2010/main" val="2940641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ED758-18DF-4CE5-A376-3F4C926FFED0}"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7CE37-8AEE-4A9B-AEDC-BA496ED2D099}" type="slidenum">
              <a:rPr lang="en-US" smtClean="0"/>
              <a:t>‹#›</a:t>
            </a:fld>
            <a:endParaRPr lang="en-US"/>
          </a:p>
        </p:txBody>
      </p:sp>
    </p:spTree>
    <p:extLst>
      <p:ext uri="{BB962C8B-B14F-4D97-AF65-F5344CB8AC3E}">
        <p14:creationId xmlns:p14="http://schemas.microsoft.com/office/powerpoint/2010/main" val="243786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ED758-18DF-4CE5-A376-3F4C926FFED0}"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7CE37-8AEE-4A9B-AEDC-BA496ED2D099}" type="slidenum">
              <a:rPr lang="en-US" smtClean="0"/>
              <a:t>‹#›</a:t>
            </a:fld>
            <a:endParaRPr lang="en-US"/>
          </a:p>
        </p:txBody>
      </p:sp>
    </p:spTree>
    <p:extLst>
      <p:ext uri="{BB962C8B-B14F-4D97-AF65-F5344CB8AC3E}">
        <p14:creationId xmlns:p14="http://schemas.microsoft.com/office/powerpoint/2010/main" val="2733467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ED758-18DF-4CE5-A376-3F4C926FFED0}" type="datetimeFigureOut">
              <a:rPr lang="en-US" smtClean="0"/>
              <a:t>5/15/2022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7CE37-8AEE-4A9B-AEDC-BA496ED2D099}" type="slidenum">
              <a:rPr lang="en-US" smtClean="0"/>
              <a:t>‹#›</a:t>
            </a:fld>
            <a:endParaRPr lang="en-US"/>
          </a:p>
        </p:txBody>
      </p:sp>
    </p:spTree>
    <p:extLst>
      <p:ext uri="{BB962C8B-B14F-4D97-AF65-F5344CB8AC3E}">
        <p14:creationId xmlns:p14="http://schemas.microsoft.com/office/powerpoint/2010/main" val="156747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043189"/>
            <a:ext cx="9144000" cy="4214611"/>
          </a:xfrm>
        </p:spPr>
        <p:txBody>
          <a:bodyPr/>
          <a:lstStyle/>
          <a:p>
            <a:endParaRPr lang="en-US" dirty="0"/>
          </a:p>
        </p:txBody>
      </p:sp>
      <p:pic>
        <p:nvPicPr>
          <p:cNvPr id="4" name="Picture 3"/>
          <p:cNvPicPr/>
          <p:nvPr/>
        </p:nvPicPr>
        <p:blipFill rotWithShape="1">
          <a:blip r:embed="rId2"/>
          <a:srcRect l="1763" t="18244" r="20032" b="5359"/>
          <a:stretch/>
        </p:blipFill>
        <p:spPr bwMode="auto">
          <a:xfrm>
            <a:off x="1468193" y="721218"/>
            <a:ext cx="9156878" cy="4829576"/>
          </a:xfrm>
          <a:prstGeom prst="rect">
            <a:avLst/>
          </a:prstGeom>
          <a:solidFill>
            <a:schemeClr val="accent6">
              <a:lumMod val="20000"/>
              <a:lumOff val="80000"/>
            </a:schemeClr>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1253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927279"/>
            <a:ext cx="9144000" cy="5164428"/>
          </a:xfrm>
        </p:spPr>
        <p:txBody>
          <a:bodyPr/>
          <a:lstStyle/>
          <a:p>
            <a:endParaRPr lang="en-US" dirty="0"/>
          </a:p>
        </p:txBody>
      </p:sp>
      <p:pic>
        <p:nvPicPr>
          <p:cNvPr id="4" name="Picture 3"/>
          <p:cNvPicPr/>
          <p:nvPr/>
        </p:nvPicPr>
        <p:blipFill rotWithShape="1">
          <a:blip r:embed="rId2"/>
          <a:srcRect l="1923" t="15963" r="19391" b="4790"/>
          <a:stretch/>
        </p:blipFill>
        <p:spPr bwMode="auto">
          <a:xfrm>
            <a:off x="1584102" y="978794"/>
            <a:ext cx="9015212" cy="50613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5311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1763" t="16533" r="19711" b="5359"/>
          <a:stretch/>
        </p:blipFill>
        <p:spPr bwMode="auto">
          <a:xfrm>
            <a:off x="2511381" y="1171977"/>
            <a:ext cx="6812924" cy="45333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0053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2565" t="15964" r="19391" b="5075"/>
          <a:stretch/>
        </p:blipFill>
        <p:spPr bwMode="auto">
          <a:xfrm>
            <a:off x="1841679" y="682580"/>
            <a:ext cx="8345510" cy="53269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38531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1923" t="16248" r="19711" b="5074"/>
          <a:stretch/>
        </p:blipFill>
        <p:spPr bwMode="auto">
          <a:xfrm>
            <a:off x="2176530" y="823734"/>
            <a:ext cx="7727324" cy="50747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6516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3194" y="1017431"/>
            <a:ext cx="8332631" cy="4240369"/>
          </a:xfrm>
        </p:spPr>
        <p:txBody>
          <a:bodyPr/>
          <a:lstStyle/>
          <a:p>
            <a:endParaRPr lang="en-US" dirty="0"/>
          </a:p>
        </p:txBody>
      </p:sp>
      <p:pic>
        <p:nvPicPr>
          <p:cNvPr id="4" name="Picture 3"/>
          <p:cNvPicPr/>
          <p:nvPr/>
        </p:nvPicPr>
        <p:blipFill rotWithShape="1">
          <a:blip r:embed="rId2"/>
          <a:srcRect l="2244" t="16248" r="20032" b="5929"/>
          <a:stretch/>
        </p:blipFill>
        <p:spPr bwMode="auto">
          <a:xfrm>
            <a:off x="1906073" y="991674"/>
            <a:ext cx="8268237" cy="42629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0128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1282" t="15964" r="19872" b="5360"/>
          <a:stretch/>
        </p:blipFill>
        <p:spPr bwMode="auto">
          <a:xfrm>
            <a:off x="2217894" y="1004552"/>
            <a:ext cx="7756211" cy="51724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3762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17442" y="824248"/>
            <a:ext cx="6890197" cy="4433552"/>
          </a:xfrm>
        </p:spPr>
        <p:txBody>
          <a:bodyPr/>
          <a:lstStyle/>
          <a:p>
            <a:endParaRPr lang="en-US" dirty="0"/>
          </a:p>
        </p:txBody>
      </p:sp>
      <p:pic>
        <p:nvPicPr>
          <p:cNvPr id="4" name="Picture 3"/>
          <p:cNvPicPr/>
          <p:nvPr/>
        </p:nvPicPr>
        <p:blipFill rotWithShape="1">
          <a:blip r:embed="rId2"/>
          <a:srcRect l="2084" t="15679" r="19711" b="5644"/>
          <a:stretch/>
        </p:blipFill>
        <p:spPr bwMode="auto">
          <a:xfrm>
            <a:off x="2756079" y="850006"/>
            <a:ext cx="6800045" cy="43916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1895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1602" t="15964" r="19551" b="5075"/>
          <a:stretch/>
        </p:blipFill>
        <p:spPr bwMode="auto">
          <a:xfrm>
            <a:off x="2202287" y="1030310"/>
            <a:ext cx="7328079" cy="47233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1584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73499" y="1313645"/>
            <a:ext cx="8152326" cy="3944155"/>
          </a:xfrm>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104" y="1120463"/>
            <a:ext cx="8281115" cy="535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593206" y="2459504"/>
            <a:ext cx="6040191" cy="769441"/>
          </a:xfrm>
          <a:prstGeom prst="rect">
            <a:avLst/>
          </a:prstGeom>
        </p:spPr>
        <p:txBody>
          <a:bodyPr wrap="square">
            <a:spAutoFit/>
          </a:bodyPr>
          <a:lstStyle/>
          <a:p>
            <a:r>
              <a:rPr lang="fa-IR" sz="4400" b="1" i="0" u="none" strike="noStrike" baseline="0" dirty="0" smtClean="0">
                <a:latin typeface="Times New Roman,Bold"/>
                <a:cs typeface="B Nazanin" panose="00000400000000000000" pitchFamily="2" charset="-78"/>
              </a:rPr>
              <a:t>خدمات نوین سلامت سالمندان</a:t>
            </a:r>
            <a:endParaRPr lang="en-US" sz="4400" dirty="0">
              <a:cs typeface="B Nazanin" panose="00000400000000000000" pitchFamily="2" charset="-78"/>
            </a:endParaRPr>
          </a:p>
        </p:txBody>
      </p:sp>
    </p:spTree>
    <p:extLst>
      <p:ext uri="{BB962C8B-B14F-4D97-AF65-F5344CB8AC3E}">
        <p14:creationId xmlns:p14="http://schemas.microsoft.com/office/powerpoint/2010/main" val="1110695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30320" y="901521"/>
            <a:ext cx="6658379" cy="4456090"/>
          </a:xfrm>
        </p:spPr>
        <p:txBody>
          <a:bodyPr/>
          <a:lstStyle/>
          <a:p>
            <a:endParaRPr lang="en-US" dirty="0"/>
          </a:p>
        </p:txBody>
      </p:sp>
      <p:pic>
        <p:nvPicPr>
          <p:cNvPr id="4" name="Picture 3"/>
          <p:cNvPicPr/>
          <p:nvPr/>
        </p:nvPicPr>
        <p:blipFill rotWithShape="1">
          <a:blip r:embed="rId2"/>
          <a:srcRect l="1923" t="16533" r="19551" b="5644"/>
          <a:stretch/>
        </p:blipFill>
        <p:spPr bwMode="auto">
          <a:xfrm>
            <a:off x="2730321" y="978795"/>
            <a:ext cx="6632620" cy="43788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062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99256" y="940158"/>
            <a:ext cx="8023538" cy="4317642"/>
          </a:xfrm>
        </p:spPr>
        <p:txBody>
          <a:bodyPr/>
          <a:lstStyle/>
          <a:p>
            <a:endParaRPr lang="en-US" dirty="0"/>
          </a:p>
        </p:txBody>
      </p:sp>
      <p:pic>
        <p:nvPicPr>
          <p:cNvPr id="4" name="Picture 3"/>
          <p:cNvPicPr/>
          <p:nvPr/>
        </p:nvPicPr>
        <p:blipFill rotWithShape="1">
          <a:blip r:embed="rId2"/>
          <a:srcRect l="1602" t="15964" r="19070" b="4505"/>
          <a:stretch/>
        </p:blipFill>
        <p:spPr bwMode="auto">
          <a:xfrm>
            <a:off x="2137893" y="991673"/>
            <a:ext cx="7984902" cy="42297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4012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1282" t="15964" r="19711" b="5360"/>
          <a:stretch/>
        </p:blipFill>
        <p:spPr bwMode="auto">
          <a:xfrm>
            <a:off x="2421227" y="1249251"/>
            <a:ext cx="6297769" cy="45462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9773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46986" y="1030310"/>
            <a:ext cx="6555346" cy="4227490"/>
          </a:xfrm>
        </p:spPr>
        <p:txBody>
          <a:bodyPr/>
          <a:lstStyle/>
          <a:p>
            <a:endParaRPr lang="en-US" dirty="0"/>
          </a:p>
        </p:txBody>
      </p:sp>
      <p:pic>
        <p:nvPicPr>
          <p:cNvPr id="4" name="Picture 3"/>
          <p:cNvPicPr/>
          <p:nvPr/>
        </p:nvPicPr>
        <p:blipFill rotWithShape="1">
          <a:blip r:embed="rId2"/>
          <a:srcRect l="2565" t="15964" r="19711" b="6214"/>
          <a:stretch/>
        </p:blipFill>
        <p:spPr bwMode="auto">
          <a:xfrm>
            <a:off x="2588654" y="1094705"/>
            <a:ext cx="6400799" cy="41469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4400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4107" y="1133341"/>
            <a:ext cx="6864439" cy="5043622"/>
          </a:xfrm>
          <a:solidFill>
            <a:schemeClr val="accent6">
              <a:lumMod val="20000"/>
              <a:lumOff val="80000"/>
            </a:schemeClr>
          </a:solidFill>
        </p:spPr>
        <p:txBody>
          <a:bodyPr>
            <a:normAutofit/>
          </a:bodyPr>
          <a:lstStyle/>
          <a:p>
            <a:pPr marL="0" indent="0" algn="ctr" rtl="1">
              <a:buNone/>
            </a:pPr>
            <a:endParaRPr lang="fa-IR" sz="2400" b="1" dirty="0" smtClean="0">
              <a:cs typeface="B Nazanin" panose="00000400000000000000" pitchFamily="2" charset="-78"/>
            </a:endParaRPr>
          </a:p>
          <a:p>
            <a:pPr marL="0" indent="0" algn="ctr" rtl="1">
              <a:buNone/>
            </a:pPr>
            <a:r>
              <a:rPr lang="fa-IR" sz="2400" b="1" dirty="0" smtClean="0">
                <a:cs typeface="B Nazanin" panose="00000400000000000000" pitchFamily="2" charset="-78"/>
              </a:rPr>
              <a:t>بسته خدمت سالمندان</a:t>
            </a:r>
          </a:p>
          <a:p>
            <a:pPr marL="0" indent="0" algn="just" rtl="1">
              <a:buNone/>
            </a:pPr>
            <a:endParaRPr lang="fa-IR" sz="2400" b="1" dirty="0" smtClean="0">
              <a:cs typeface="B Nazanin" panose="00000400000000000000" pitchFamily="2" charset="-78"/>
            </a:endParaRPr>
          </a:p>
          <a:p>
            <a:pPr algn="just" rtl="1">
              <a:buFontTx/>
              <a:buChar char="-"/>
            </a:pPr>
            <a:r>
              <a:rPr lang="fa-IR" sz="2400" dirty="0">
                <a:cs typeface="B Nazanin" panose="00000400000000000000" pitchFamily="2" charset="-78"/>
              </a:rPr>
              <a:t>پیشگیری از بیماریهای قلبی،عروقی واز طریق خطر سنجی ومراقبتهای ادغام یافته دیابت،فشارخون واختلالات چربی خون</a:t>
            </a:r>
          </a:p>
          <a:p>
            <a:pPr algn="just" rtl="1">
              <a:buFontTx/>
              <a:buChar char="-"/>
            </a:pPr>
            <a:r>
              <a:rPr lang="fa-IR" sz="2400" dirty="0" smtClean="0">
                <a:cs typeface="B Nazanin" panose="00000400000000000000" pitchFamily="2" charset="-78"/>
              </a:rPr>
              <a:t>اختلالات تغذیه ای</a:t>
            </a:r>
          </a:p>
          <a:p>
            <a:pPr algn="just" rtl="1">
              <a:buFontTx/>
              <a:buChar char="-"/>
            </a:pPr>
            <a:r>
              <a:rPr lang="fa-IR" sz="2400" dirty="0" smtClean="0">
                <a:cs typeface="B Nazanin" panose="00000400000000000000" pitchFamily="2" charset="-78"/>
              </a:rPr>
              <a:t>سقوط وعدم تعادل</a:t>
            </a:r>
          </a:p>
          <a:p>
            <a:pPr algn="just" rtl="1">
              <a:buFontTx/>
              <a:buChar char="-"/>
            </a:pPr>
            <a:r>
              <a:rPr lang="fa-IR" sz="2400" dirty="0" smtClean="0">
                <a:cs typeface="B Nazanin" panose="00000400000000000000" pitchFamily="2" charset="-78"/>
              </a:rPr>
              <a:t>افسردگی</a:t>
            </a:r>
          </a:p>
          <a:p>
            <a:pPr algn="just" rtl="1">
              <a:buFontTx/>
              <a:buChar char="-"/>
            </a:pPr>
            <a:r>
              <a:rPr lang="fa-IR" sz="2400" dirty="0" smtClean="0">
                <a:cs typeface="B Nazanin" panose="00000400000000000000" pitchFamily="2" charset="-78"/>
              </a:rPr>
              <a:t>تشخیص زودهنگام وغربالگری سرطان پستان</a:t>
            </a:r>
          </a:p>
          <a:p>
            <a:pPr algn="just" rtl="1">
              <a:buFontTx/>
              <a:buChar char="-"/>
            </a:pPr>
            <a:r>
              <a:rPr lang="fa-IR" sz="2400" dirty="0" smtClean="0">
                <a:cs typeface="B Nazanin" panose="00000400000000000000" pitchFamily="2" charset="-78"/>
              </a:rPr>
              <a:t>تشخیص زودهنگام وغربالگری کولورکتال</a:t>
            </a:r>
            <a:endParaRPr lang="en-US" sz="2400" dirty="0">
              <a:cs typeface="B Nazanin" panose="00000400000000000000" pitchFamily="2" charset="-78"/>
            </a:endParaRPr>
          </a:p>
        </p:txBody>
      </p:sp>
    </p:spTree>
    <p:extLst>
      <p:ext uri="{BB962C8B-B14F-4D97-AF65-F5344CB8AC3E}">
        <p14:creationId xmlns:p14="http://schemas.microsoft.com/office/powerpoint/2010/main" val="1183873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rotWithShape="1">
          <a:blip r:embed="rId2"/>
          <a:srcRect l="1602" t="16533" r="19391" b="5359"/>
          <a:stretch/>
        </p:blipFill>
        <p:spPr bwMode="auto">
          <a:xfrm>
            <a:off x="2254250" y="1159099"/>
            <a:ext cx="7250358" cy="47750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3326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2885" t="17388" r="19231" b="6500"/>
          <a:stretch/>
        </p:blipFill>
        <p:spPr bwMode="auto">
          <a:xfrm>
            <a:off x="2446986" y="837127"/>
            <a:ext cx="7096260" cy="48038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0781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3045" t="21665" r="20993" b="7640"/>
          <a:stretch/>
        </p:blipFill>
        <p:spPr bwMode="auto">
          <a:xfrm>
            <a:off x="1937947" y="1258954"/>
            <a:ext cx="7643935"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728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1763" t="16819" r="19872" b="6214"/>
          <a:stretch/>
        </p:blipFill>
        <p:spPr bwMode="auto">
          <a:xfrm>
            <a:off x="2387787" y="837127"/>
            <a:ext cx="7052427" cy="45928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4757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2083" t="15677" r="19711" b="5074"/>
          <a:stretch/>
        </p:blipFill>
        <p:spPr bwMode="auto">
          <a:xfrm>
            <a:off x="2317749" y="1287887"/>
            <a:ext cx="6877765" cy="46470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7794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27290" y="1107583"/>
            <a:ext cx="6825803" cy="4150217"/>
          </a:xfrm>
        </p:spPr>
        <p:txBody>
          <a:bodyPr/>
          <a:lstStyle/>
          <a:p>
            <a:endParaRPr lang="en-US" dirty="0"/>
          </a:p>
        </p:txBody>
      </p:sp>
      <p:pic>
        <p:nvPicPr>
          <p:cNvPr id="4" name="Picture 3"/>
          <p:cNvPicPr/>
          <p:nvPr/>
        </p:nvPicPr>
        <p:blipFill rotWithShape="1">
          <a:blip r:embed="rId2"/>
          <a:srcRect l="1923" t="17105" r="20032" b="4788"/>
          <a:stretch/>
        </p:blipFill>
        <p:spPr bwMode="auto">
          <a:xfrm>
            <a:off x="2498501" y="1146220"/>
            <a:ext cx="7070502" cy="41469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7582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1602" t="16819" r="20032" b="5075"/>
          <a:stretch/>
        </p:blipFill>
        <p:spPr bwMode="auto">
          <a:xfrm>
            <a:off x="2305050" y="1300766"/>
            <a:ext cx="7289711" cy="46780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095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927279"/>
            <a:ext cx="9144000" cy="4330521"/>
          </a:xfrm>
        </p:spPr>
        <p:txBody>
          <a:bodyPr/>
          <a:lstStyle/>
          <a:p>
            <a:endParaRPr lang="en-US" dirty="0"/>
          </a:p>
        </p:txBody>
      </p:sp>
      <p:pic>
        <p:nvPicPr>
          <p:cNvPr id="4" name="Picture 3"/>
          <p:cNvPicPr/>
          <p:nvPr/>
        </p:nvPicPr>
        <p:blipFill rotWithShape="1">
          <a:blip r:embed="rId2"/>
          <a:srcRect l="1763" t="15679" r="19070" b="4504"/>
          <a:stretch/>
        </p:blipFill>
        <p:spPr bwMode="auto">
          <a:xfrm>
            <a:off x="1313646" y="592428"/>
            <a:ext cx="9354354" cy="54606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8680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3205" t="15678" r="19392" b="5930"/>
          <a:stretch/>
        </p:blipFill>
        <p:spPr bwMode="auto">
          <a:xfrm>
            <a:off x="2459865" y="1223493"/>
            <a:ext cx="7431110" cy="46106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0206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1282" t="16249" r="19070" b="5359"/>
          <a:stretch/>
        </p:blipFill>
        <p:spPr bwMode="auto">
          <a:xfrm>
            <a:off x="2601532" y="1223493"/>
            <a:ext cx="6915955" cy="42886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9398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F:\New Folder (4)\My Pictures\طبیعت\New Folder\normal_65159_poster2000.jpg"/>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a:ln w="9525">
            <a:noFill/>
            <a:miter lim="800000"/>
            <a:headEnd/>
            <a:tailEnd/>
          </a:ln>
        </p:spPr>
      </p:pic>
      <p:sp>
        <p:nvSpPr>
          <p:cNvPr id="77828" name="Content Placeholder 2"/>
          <p:cNvSpPr>
            <a:spLocks noGrp="1"/>
          </p:cNvSpPr>
          <p:nvPr>
            <p:ph idx="1"/>
          </p:nvPr>
        </p:nvSpPr>
        <p:spPr>
          <a:xfrm>
            <a:off x="2279576" y="2316525"/>
            <a:ext cx="8229600" cy="4530725"/>
          </a:xfrm>
          <a:effectLst>
            <a:outerShdw blurRad="152400" dist="317500" dir="5400000" sx="90000" sy="-19000" rotWithShape="0">
              <a:prstClr val="black">
                <a:alpha val="15000"/>
              </a:prstClr>
            </a:outerShdw>
          </a:effectLst>
          <a:scene3d>
            <a:camera prst="isometricOffAxis2Left"/>
            <a:lightRig rig="threePt" dir="t"/>
          </a:scene3d>
        </p:spPr>
        <p:txBody>
          <a:bodyPr>
            <a:prstTxWarp prst="textArchDown">
              <a:avLst/>
            </a:prstTxWarp>
          </a:bodyPr>
          <a:lstStyle/>
          <a:p>
            <a:pPr>
              <a:buNone/>
            </a:pPr>
            <a:r>
              <a:rPr lang="en-US" sz="5400" b="1" dirty="0">
                <a:solidFill>
                  <a:srgbClr val="90242C"/>
                </a:solidFill>
                <a:latin typeface="Times New Roman" pitchFamily="18" charset="0"/>
                <a:cs typeface="Times New Roman" pitchFamily="18" charset="0"/>
              </a:rPr>
              <a:t>    </a:t>
            </a:r>
            <a:r>
              <a:rPr lang="fa-IR" sz="5400" b="1" dirty="0">
                <a:solidFill>
                  <a:srgbClr val="90242C"/>
                </a:solidFill>
                <a:latin typeface="Times New Roman" pitchFamily="18" charset="0"/>
                <a:cs typeface="B Nazanin" pitchFamily="2" charset="-78"/>
              </a:rPr>
              <a:t>با تشکر</a:t>
            </a:r>
          </a:p>
        </p:txBody>
      </p:sp>
      <p:sp>
        <p:nvSpPr>
          <p:cNvPr id="2" name="Slide Number Placeholder 1"/>
          <p:cNvSpPr>
            <a:spLocks noGrp="1"/>
          </p:cNvSpPr>
          <p:nvPr>
            <p:ph type="sldNum" sz="quarter" idx="12"/>
          </p:nvPr>
        </p:nvSpPr>
        <p:spPr/>
        <p:txBody>
          <a:bodyPr/>
          <a:lstStyle/>
          <a:p>
            <a:pPr algn="ctr" rtl="1">
              <a:defRPr/>
            </a:pPr>
            <a:fld id="{3877A09A-DCC3-410F-AA8C-BD32A033A865}" type="slidenum">
              <a:rPr lang="fa-IR" sz="2801">
                <a:solidFill>
                  <a:prstClr val="white">
                    <a:tint val="75000"/>
                  </a:prstClr>
                </a:solidFill>
                <a:latin typeface="Century Gothic" panose="020B0502020202020204"/>
                <a:cs typeface="Arial" panose="020B0604020202020204" pitchFamily="34" charset="0"/>
              </a:rPr>
              <a:pPr algn="ctr" rtl="1">
                <a:defRPr/>
              </a:pPr>
              <a:t>32</a:t>
            </a:fld>
            <a:endParaRPr lang="fa-IR" sz="2801">
              <a:solidFill>
                <a:prstClr val="white">
                  <a:tint val="75000"/>
                </a:prstClr>
              </a:solidFill>
              <a:latin typeface="Century Gothic" panose="020B0502020202020204"/>
              <a:cs typeface="Arial" panose="020B0604020202020204" pitchFamily="34" charset="0"/>
            </a:endParaRPr>
          </a:p>
        </p:txBody>
      </p:sp>
      <p:pic>
        <p:nvPicPr>
          <p:cNvPr id="171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4652"/>
            <a:ext cx="9191922" cy="6892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616280" y="1386354"/>
            <a:ext cx="1728192" cy="523220"/>
          </a:xfrm>
          <a:prstGeom prst="rect">
            <a:avLst/>
          </a:prstGeom>
          <a:noFill/>
        </p:spPr>
        <p:txBody>
          <a:bodyPr wrap="square" rtlCol="0">
            <a:spAutoFit/>
          </a:bodyPr>
          <a:lstStyle/>
          <a:p>
            <a:pPr algn="r" rtl="1">
              <a:defRPr/>
            </a:pPr>
            <a:r>
              <a:rPr lang="en-US" sz="2800" dirty="0">
                <a:solidFill>
                  <a:prstClr val="white"/>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4065513829"/>
      </p:ext>
    </p:extLst>
  </p:cSld>
  <p:clrMapOvr>
    <a:masterClrMapping/>
  </p:clrMapOvr>
  <p:transition spd="slow" advClick="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7828">
                                            <p:txEl>
                                              <p:pRg st="0" end="0"/>
                                            </p:txEl>
                                          </p:spTgt>
                                        </p:tgtEl>
                                        <p:attrNameLst>
                                          <p:attrName>style.visibility</p:attrName>
                                        </p:attrNameLst>
                                      </p:cBhvr>
                                      <p:to>
                                        <p:strVal val="visible"/>
                                      </p:to>
                                    </p:set>
                                    <p:anim calcmode="lin" valueType="num">
                                      <p:cBhvr>
                                        <p:cTn id="7" dur="1000" fill="hold"/>
                                        <p:tgtEl>
                                          <p:spTgt spid="7782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782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782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grpId="0" nodeType="clickEffect">
                                  <p:stCondLst>
                                    <p:cond delay="0"/>
                                  </p:stCondLst>
                                  <p:childTnLst>
                                    <p:animRot by="21600000">
                                      <p:cBhvr>
                                        <p:cTn id="13"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22738" y="566670"/>
            <a:ext cx="8989454" cy="4691130"/>
          </a:xfrm>
        </p:spPr>
        <p:txBody>
          <a:bodyPr/>
          <a:lstStyle/>
          <a:p>
            <a:endParaRPr lang="en-US" dirty="0"/>
          </a:p>
        </p:txBody>
      </p:sp>
      <p:pic>
        <p:nvPicPr>
          <p:cNvPr id="4" name="Picture 3"/>
          <p:cNvPicPr/>
          <p:nvPr/>
        </p:nvPicPr>
        <p:blipFill rotWithShape="1">
          <a:blip r:embed="rId2"/>
          <a:srcRect l="1442" t="16249" r="19391" b="5360"/>
          <a:stretch/>
        </p:blipFill>
        <p:spPr bwMode="auto">
          <a:xfrm>
            <a:off x="1622738" y="605307"/>
            <a:ext cx="8989454" cy="46524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1383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332656"/>
            <a:ext cx="8064896" cy="816042"/>
          </a:xfrm>
          <a:solidFill>
            <a:schemeClr val="accent6">
              <a:lumMod val="20000"/>
              <a:lumOff val="80000"/>
            </a:schemeClr>
          </a:solidFill>
        </p:spPr>
        <p:txBody>
          <a:bodyPr/>
          <a:lstStyle/>
          <a:p>
            <a:pPr algn="r" rtl="1"/>
            <a:r>
              <a:rPr lang="fa-IR" dirty="0" smtClean="0">
                <a:cs typeface="B Titr" panose="00000700000000000000" pitchFamily="2" charset="-78"/>
              </a:rPr>
              <a:t>در ایران...</a:t>
            </a:r>
            <a:endParaRPr lang="en-US" dirty="0">
              <a:cs typeface="B Titr" panose="00000700000000000000" pitchFamily="2" charset="-78"/>
            </a:endParaRPr>
          </a:p>
        </p:txBody>
      </p:sp>
      <p:sp>
        <p:nvSpPr>
          <p:cNvPr id="3" name="Content Placeholder 2"/>
          <p:cNvSpPr>
            <a:spLocks noGrp="1"/>
          </p:cNvSpPr>
          <p:nvPr>
            <p:ph idx="1"/>
          </p:nvPr>
        </p:nvSpPr>
        <p:spPr>
          <a:xfrm>
            <a:off x="1991544" y="1412776"/>
            <a:ext cx="8064896" cy="5112568"/>
          </a:xfrm>
          <a:solidFill>
            <a:schemeClr val="accent6">
              <a:lumMod val="20000"/>
              <a:lumOff val="80000"/>
            </a:schemeClr>
          </a:solidFill>
        </p:spPr>
        <p:txBody>
          <a:bodyPr>
            <a:noAutofit/>
          </a:bodyPr>
          <a:lstStyle/>
          <a:p>
            <a:pPr algn="just" rtl="1">
              <a:lnSpc>
                <a:spcPct val="150000"/>
              </a:lnSpc>
              <a:buFont typeface="Wingdings" panose="05000000000000000000" pitchFamily="2" charset="2"/>
              <a:buChar char="q"/>
            </a:pPr>
            <a:r>
              <a:rPr lang="fa-IR" sz="2400" dirty="0">
                <a:cs typeface="B Nazanin" panose="00000400000000000000" pitchFamily="2" charset="-78"/>
              </a:rPr>
              <a:t>بررسي روند رشد جمعيت نشان مي دهد طي</a:t>
            </a:r>
            <a:r>
              <a:rPr lang="en-US" sz="2400" dirty="0">
                <a:cs typeface="B Nazanin" panose="00000400000000000000" pitchFamily="2" charset="-78"/>
              </a:rPr>
              <a:t> </a:t>
            </a:r>
            <a:r>
              <a:rPr lang="fa-IR" sz="2400" dirty="0">
                <a:cs typeface="B Nazanin" panose="00000400000000000000" pitchFamily="2" charset="-78"/>
              </a:rPr>
              <a:t>دهه</a:t>
            </a:r>
            <a:r>
              <a:rPr lang="en-US" sz="2400" dirty="0">
                <a:cs typeface="B Nazanin" panose="00000400000000000000" pitchFamily="2" charset="-78"/>
              </a:rPr>
              <a:t> </a:t>
            </a:r>
            <a:r>
              <a:rPr lang="fa-IR" sz="2400" dirty="0">
                <a:cs typeface="B Nazanin" panose="00000400000000000000" pitchFamily="2" charset="-78"/>
              </a:rPr>
              <a:t>هاي 40 و 50 ، به دليل </a:t>
            </a:r>
            <a:r>
              <a:rPr lang="fa-IR" sz="2400" u="sng" dirty="0">
                <a:cs typeface="B Nazanin" panose="00000400000000000000" pitchFamily="2" charset="-78"/>
              </a:rPr>
              <a:t>پايين بودن سطح سواد</a:t>
            </a:r>
            <a:r>
              <a:rPr lang="fa-IR" sz="2400" dirty="0">
                <a:cs typeface="B Nazanin" panose="00000400000000000000" pitchFamily="2" charset="-78"/>
              </a:rPr>
              <a:t> و</a:t>
            </a:r>
            <a:r>
              <a:rPr lang="en-US" sz="2400" dirty="0">
                <a:cs typeface="B Nazanin" panose="00000400000000000000" pitchFamily="2" charset="-78"/>
              </a:rPr>
              <a:t> </a:t>
            </a:r>
            <a:r>
              <a:rPr lang="fa-IR" sz="2400" u="sng" dirty="0">
                <a:cs typeface="B Nazanin" panose="00000400000000000000" pitchFamily="2" charset="-78"/>
              </a:rPr>
              <a:t>فقدان برنامه</a:t>
            </a:r>
            <a:r>
              <a:rPr lang="en-US" sz="2400" u="sng" dirty="0">
                <a:cs typeface="B Nazanin" panose="00000400000000000000" pitchFamily="2" charset="-78"/>
              </a:rPr>
              <a:t> </a:t>
            </a:r>
            <a:r>
              <a:rPr lang="fa-IR" sz="2400" u="sng" dirty="0">
                <a:cs typeface="B Nazanin" panose="00000400000000000000" pitchFamily="2" charset="-78"/>
              </a:rPr>
              <a:t>هاي كنترلي</a:t>
            </a:r>
            <a:r>
              <a:rPr lang="fa-IR" sz="2400" dirty="0">
                <a:cs typeface="B Nazanin" panose="00000400000000000000" pitchFamily="2" charset="-78"/>
              </a:rPr>
              <a:t>، جمعيت كشور بيش از </a:t>
            </a:r>
            <a:r>
              <a:rPr lang="en-US" sz="2400" b="1" u="sng" dirty="0">
                <a:solidFill>
                  <a:schemeClr val="accent1">
                    <a:lumMod val="50000"/>
                  </a:schemeClr>
                </a:solidFill>
                <a:cs typeface="B Nazanin" panose="00000400000000000000" pitchFamily="2" charset="-78"/>
              </a:rPr>
              <a:t>2.5</a:t>
            </a:r>
            <a:r>
              <a:rPr lang="fa-IR" sz="2400" b="1" u="sng" dirty="0">
                <a:solidFill>
                  <a:schemeClr val="accent1">
                    <a:lumMod val="50000"/>
                  </a:schemeClr>
                </a:solidFill>
                <a:cs typeface="B Nazanin" panose="00000400000000000000" pitchFamily="2" charset="-78"/>
              </a:rPr>
              <a:t> درصد </a:t>
            </a:r>
            <a:r>
              <a:rPr lang="fa-IR" sz="2400" dirty="0">
                <a:cs typeface="B Nazanin" panose="00000400000000000000" pitchFamily="2" charset="-78"/>
              </a:rPr>
              <a:t>رشد داشته است.</a:t>
            </a:r>
          </a:p>
          <a:p>
            <a:pPr algn="just" rtl="1">
              <a:lnSpc>
                <a:spcPct val="150000"/>
              </a:lnSpc>
              <a:buFont typeface="Wingdings" panose="05000000000000000000" pitchFamily="2" charset="2"/>
              <a:buChar char="q"/>
            </a:pPr>
            <a:r>
              <a:rPr lang="fa-IR" sz="2400" dirty="0">
                <a:cs typeface="B Nazanin" panose="00000400000000000000" pitchFamily="2" charset="-78"/>
              </a:rPr>
              <a:t> آغاز جنگ تحميلي اثرات عمده</a:t>
            </a:r>
            <a:r>
              <a:rPr lang="en-US" sz="2400" dirty="0">
                <a:cs typeface="B Nazanin" panose="00000400000000000000" pitchFamily="2" charset="-78"/>
              </a:rPr>
              <a:t> </a:t>
            </a:r>
            <a:r>
              <a:rPr lang="fa-IR" sz="2400" dirty="0">
                <a:cs typeface="B Nazanin" panose="00000400000000000000" pitchFamily="2" charset="-78"/>
              </a:rPr>
              <a:t>اي بر روي شرايط اقتصادي-اجتماعي كشور گذاشت و در اين دوره (1359 تا 1367) نرخ رشد به </a:t>
            </a:r>
            <a:r>
              <a:rPr lang="fa-IR" sz="2400" b="1" u="sng" dirty="0">
                <a:solidFill>
                  <a:schemeClr val="accent1">
                    <a:lumMod val="50000"/>
                  </a:schemeClr>
                </a:solidFill>
                <a:cs typeface="B Nazanin" panose="00000400000000000000" pitchFamily="2" charset="-78"/>
              </a:rPr>
              <a:t>3.9 درصد </a:t>
            </a:r>
            <a:r>
              <a:rPr lang="fa-IR" sz="2400" dirty="0">
                <a:cs typeface="B Nazanin" panose="00000400000000000000" pitchFamily="2" charset="-78"/>
              </a:rPr>
              <a:t>رسيد.</a:t>
            </a:r>
          </a:p>
          <a:p>
            <a:pPr algn="just" rtl="1">
              <a:lnSpc>
                <a:spcPct val="150000"/>
              </a:lnSpc>
              <a:buFont typeface="Wingdings" panose="05000000000000000000" pitchFamily="2" charset="2"/>
              <a:buChar char="q"/>
            </a:pPr>
            <a:r>
              <a:rPr lang="fa-IR" sz="2400" dirty="0">
                <a:cs typeface="B Nazanin" panose="00000400000000000000" pitchFamily="2" charset="-78"/>
              </a:rPr>
              <a:t>پس از آن دولت با طرح برنامه هاي تنظيم خانواده سعي در كاهش نرخ باروري نمود. اين روند در ابتدا كاهش تدريجي داشت، اما در دهه هاي اخير كاهش قابل توجهي يافته است. (نرخ رشد جمعیت : </a:t>
            </a:r>
            <a:r>
              <a:rPr lang="fa-IR" sz="2400" b="1" dirty="0">
                <a:solidFill>
                  <a:schemeClr val="accent1">
                    <a:lumMod val="50000"/>
                  </a:schemeClr>
                </a:solidFill>
                <a:cs typeface="B Nazanin" panose="00000400000000000000" pitchFamily="2" charset="-78"/>
              </a:rPr>
              <a:t>1.24</a:t>
            </a:r>
            <a:r>
              <a:rPr lang="fa-IR" sz="2400" dirty="0">
                <a:cs typeface="B Nazanin" panose="00000400000000000000" pitchFamily="2" charset="-78"/>
              </a:rPr>
              <a:t>)</a:t>
            </a: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3877A09A-DCC3-410F-AA8C-BD32A033A865}" type="slidenum">
              <a:rPr lang="fa-IR" smtClean="0"/>
              <a:pPr/>
              <a:t>5</a:t>
            </a:fld>
            <a:endParaRPr lang="fa-IR"/>
          </a:p>
        </p:txBody>
      </p:sp>
    </p:spTree>
    <p:extLst>
      <p:ext uri="{BB962C8B-B14F-4D97-AF65-F5344CB8AC3E}">
        <p14:creationId xmlns:p14="http://schemas.microsoft.com/office/powerpoint/2010/main" val="3346646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63551" y="1152524"/>
            <a:ext cx="8445609" cy="5012780"/>
          </a:xfrm>
          <a:solidFill>
            <a:schemeClr val="accent6">
              <a:lumMod val="20000"/>
              <a:lumOff val="80000"/>
            </a:schemeClr>
          </a:solidFill>
        </p:spPr>
        <p:txBody>
          <a:bodyPr>
            <a:normAutofit lnSpcReduction="10000"/>
          </a:bodyPr>
          <a:lstStyle/>
          <a:p>
            <a:pPr algn="ctr" rtl="1">
              <a:lnSpc>
                <a:spcPct val="150000"/>
              </a:lnSpc>
              <a:spcBef>
                <a:spcPts val="0"/>
              </a:spcBef>
            </a:pPr>
            <a:r>
              <a:rPr lang="fa-IR" dirty="0">
                <a:latin typeface="BNazanin"/>
                <a:cs typeface="B Lotus" panose="00000400000000000000" pitchFamily="2" charset="-78"/>
              </a:rPr>
              <a:t>بيش از 12 درصدكل جمعيت 60 سال و بالاتر و يا بيش از 10 درصد كل جمعيت</a:t>
            </a:r>
            <a:r>
              <a:rPr lang="en-US" dirty="0">
                <a:latin typeface="BNazanin"/>
                <a:cs typeface="B Lotus" panose="00000400000000000000" pitchFamily="2" charset="-78"/>
              </a:rPr>
              <a:t> </a:t>
            </a:r>
            <a:r>
              <a:rPr lang="fa-IR" dirty="0">
                <a:latin typeface="BNazanin"/>
                <a:cs typeface="B Lotus" panose="00000400000000000000" pitchFamily="2" charset="-78"/>
              </a:rPr>
              <a:t>65 سال و بالاتر</a:t>
            </a:r>
          </a:p>
          <a:p>
            <a:pPr marL="0" indent="0" algn="ctr" rtl="1">
              <a:lnSpc>
                <a:spcPct val="150000"/>
              </a:lnSpc>
              <a:spcBef>
                <a:spcPts val="0"/>
              </a:spcBef>
              <a:buNone/>
            </a:pPr>
            <a:r>
              <a:rPr lang="fa-IR" dirty="0">
                <a:latin typeface="BNazanin"/>
                <a:cs typeface="B Lotus" panose="00000400000000000000" pitchFamily="2" charset="-78"/>
              </a:rPr>
              <a:t> </a:t>
            </a:r>
          </a:p>
          <a:p>
            <a:pPr marL="0" indent="0" algn="ctr" rtl="1">
              <a:lnSpc>
                <a:spcPct val="150000"/>
              </a:lnSpc>
              <a:spcBef>
                <a:spcPts val="0"/>
              </a:spcBef>
              <a:buNone/>
            </a:pPr>
            <a:r>
              <a:rPr lang="fa-IR" dirty="0">
                <a:latin typeface="BNazanin"/>
                <a:cs typeface="B Lotus" panose="00000400000000000000" pitchFamily="2" charset="-78"/>
              </a:rPr>
              <a:t>جمعيت سالمند تلقي می شود.</a:t>
            </a:r>
          </a:p>
          <a:p>
            <a:pPr algn="r" rtl="1">
              <a:lnSpc>
                <a:spcPct val="150000"/>
              </a:lnSpc>
              <a:spcBef>
                <a:spcPts val="0"/>
              </a:spcBef>
            </a:pPr>
            <a:r>
              <a:rPr lang="fa-IR" dirty="0">
                <a:latin typeface="BNazanin"/>
                <a:cs typeface="B Lotus" panose="00000400000000000000" pitchFamily="2" charset="-78"/>
              </a:rPr>
              <a:t>در ایران طبق سرشماری 1395،</a:t>
            </a:r>
            <a:r>
              <a:rPr lang="fa-IR" b="1" u="sng" dirty="0">
                <a:solidFill>
                  <a:srgbClr val="FFC000"/>
                </a:solidFill>
                <a:latin typeface="BNazanin"/>
                <a:cs typeface="B Lotus" panose="00000400000000000000" pitchFamily="2" charset="-78"/>
              </a:rPr>
              <a:t> </a:t>
            </a:r>
            <a:r>
              <a:rPr lang="fa-IR" b="1" u="sng" dirty="0">
                <a:solidFill>
                  <a:schemeClr val="accent1">
                    <a:lumMod val="50000"/>
                  </a:schemeClr>
                </a:solidFill>
                <a:latin typeface="BNazanin"/>
                <a:cs typeface="B Lotus" panose="00000400000000000000" pitchFamily="2" charset="-78"/>
              </a:rPr>
              <a:t>9/28 درصد </a:t>
            </a:r>
            <a:r>
              <a:rPr lang="fa-IR" dirty="0">
                <a:latin typeface="BNazanin"/>
                <a:cs typeface="B Lotus" panose="00000400000000000000" pitchFamily="2" charset="-78"/>
              </a:rPr>
              <a:t>جمعیت کشور را سالمندان تشکیل می دهند. </a:t>
            </a:r>
          </a:p>
          <a:p>
            <a:pPr algn="r" rtl="1">
              <a:lnSpc>
                <a:spcPct val="150000"/>
              </a:lnSpc>
              <a:spcBef>
                <a:spcPts val="0"/>
              </a:spcBef>
            </a:pPr>
            <a:r>
              <a:rPr lang="fa-IR" dirty="0">
                <a:latin typeface="BNazanin"/>
                <a:cs typeface="B Lotus" panose="00000400000000000000" pitchFamily="2" charset="-78"/>
              </a:rPr>
              <a:t>در برخی از نقاط کشور مثل </a:t>
            </a:r>
            <a:r>
              <a:rPr lang="fa-IR" u="sng" dirty="0">
                <a:solidFill>
                  <a:schemeClr val="accent1">
                    <a:lumMod val="50000"/>
                  </a:schemeClr>
                </a:solidFill>
                <a:latin typeface="BNazanin"/>
                <a:cs typeface="B Lotus" panose="00000400000000000000" pitchFamily="2" charset="-78"/>
              </a:rPr>
              <a:t>طالقان</a:t>
            </a:r>
            <a:r>
              <a:rPr lang="fa-IR" dirty="0">
                <a:latin typeface="BNazanin"/>
                <a:cs typeface="B Lotus" panose="00000400000000000000" pitchFamily="2" charset="-78"/>
              </a:rPr>
              <a:t> این رقم به </a:t>
            </a:r>
            <a:r>
              <a:rPr lang="fa-IR" u="sng" dirty="0">
                <a:solidFill>
                  <a:schemeClr val="accent1">
                    <a:lumMod val="50000"/>
                  </a:schemeClr>
                </a:solidFill>
                <a:latin typeface="BNazanin"/>
                <a:cs typeface="B Lotus" panose="00000400000000000000" pitchFamily="2" charset="-78"/>
              </a:rPr>
              <a:t>24 درصد </a:t>
            </a:r>
            <a:r>
              <a:rPr lang="fa-IR" dirty="0">
                <a:latin typeface="BNazanin"/>
                <a:cs typeface="B Lotus" panose="00000400000000000000" pitchFamily="2" charset="-78"/>
              </a:rPr>
              <a:t>می رسد.</a:t>
            </a:r>
          </a:p>
          <a:p>
            <a:pPr algn="r" rtl="1">
              <a:lnSpc>
                <a:spcPct val="150000"/>
              </a:lnSpc>
              <a:spcBef>
                <a:spcPts val="0"/>
              </a:spcBef>
            </a:pPr>
            <a:r>
              <a:rPr lang="fa-IR" dirty="0">
                <a:latin typeface="BNazanin"/>
                <a:cs typeface="B Lotus" panose="00000400000000000000" pitchFamily="2" charset="-78"/>
              </a:rPr>
              <a:t>در  مسن ترین استان کشور: گیلان : </a:t>
            </a:r>
            <a:r>
              <a:rPr lang="fa-IR" u="sng" dirty="0">
                <a:solidFill>
                  <a:schemeClr val="accent1">
                    <a:lumMod val="50000"/>
                  </a:schemeClr>
                </a:solidFill>
                <a:latin typeface="BNazanin"/>
                <a:cs typeface="B Lotus" panose="00000400000000000000" pitchFamily="2" charset="-78"/>
              </a:rPr>
              <a:t>13 درصد </a:t>
            </a:r>
            <a:r>
              <a:rPr lang="fa-IR" dirty="0">
                <a:latin typeface="BNazanin"/>
                <a:cs typeface="B Lotus" panose="00000400000000000000" pitchFamily="2" charset="-78"/>
              </a:rPr>
              <a:t>است.</a:t>
            </a:r>
          </a:p>
          <a:p>
            <a:pPr algn="r" rtl="1"/>
            <a:endParaRPr lang="en-US" dirty="0">
              <a:cs typeface="B Lotus" panose="00000400000000000000" pitchFamily="2" charset="-78"/>
            </a:endParaRPr>
          </a:p>
        </p:txBody>
      </p:sp>
      <p:sp>
        <p:nvSpPr>
          <p:cNvPr id="3" name="Down Arrow 2"/>
          <p:cNvSpPr/>
          <p:nvPr/>
        </p:nvSpPr>
        <p:spPr bwMode="auto">
          <a:xfrm>
            <a:off x="5905118" y="2502396"/>
            <a:ext cx="648072" cy="576064"/>
          </a:xfrm>
          <a:prstGeom prst="downArrow">
            <a:avLst/>
          </a:prstGeom>
          <a:pattFill prst="pct50">
            <a:fgClr>
              <a:schemeClr val="accent1"/>
            </a:fgClr>
            <a:bgClr>
              <a:schemeClr val="bg1"/>
            </a:bgClr>
          </a:pattFill>
          <a:ln w="38100" cap="flat" cmpd="sng" algn="ctr">
            <a:solidFill>
              <a:srgbClr val="FFC000"/>
            </a:solidFill>
            <a:prstDash val="solid"/>
            <a:round/>
            <a:headEnd type="none" w="med" len="med"/>
            <a:tailEnd type="none" w="med" len="med"/>
          </a:ln>
          <a:effectLst>
            <a:outerShdw dist="107763" dir="2700000" algn="ctr" rotWithShape="0">
              <a:schemeClr val="bg2"/>
            </a:outerShdw>
          </a:effectLst>
        </p:spPr>
        <p:txBody>
          <a:bodyPr vert="horz" wrap="square" lIns="274320" tIns="45720" rIns="274320" bIns="45720" numCol="1" rtlCol="0" anchor="ctr" anchorCtr="0" compatLnSpc="1">
            <a:prstTxWarp prst="textNoShape">
              <a:avLst/>
            </a:prstTxWarp>
          </a:bodyPr>
          <a:lstStyle/>
          <a:p>
            <a:pPr eaLnBrk="0" fontAlgn="base" hangingPunct="0">
              <a:lnSpc>
                <a:spcPct val="170000"/>
              </a:lnSpc>
              <a:spcBef>
                <a:spcPct val="0"/>
              </a:spcBef>
              <a:spcAft>
                <a:spcPct val="0"/>
              </a:spcAft>
              <a:tabLst>
                <a:tab pos="803275" algn="l"/>
                <a:tab pos="3319463" algn="l"/>
                <a:tab pos="4572000" algn="l"/>
                <a:tab pos="6572250" algn="l"/>
              </a:tabLst>
            </a:pPr>
            <a:endParaRPr lang="en-US" sz="2400" b="1" i="1">
              <a:solidFill>
                <a:srgbClr val="FFFFFF"/>
              </a:solidFill>
            </a:endParaRPr>
          </a:p>
        </p:txBody>
      </p:sp>
      <p:sp>
        <p:nvSpPr>
          <p:cNvPr id="6" name="Title 1"/>
          <p:cNvSpPr>
            <a:spLocks noGrp="1"/>
          </p:cNvSpPr>
          <p:nvPr>
            <p:ph type="title"/>
          </p:nvPr>
        </p:nvSpPr>
        <p:spPr>
          <a:xfrm>
            <a:off x="1991543" y="332656"/>
            <a:ext cx="8015341" cy="816042"/>
          </a:xfrm>
        </p:spPr>
        <p:txBody>
          <a:bodyPr/>
          <a:lstStyle/>
          <a:p>
            <a:pPr algn="r" rtl="1"/>
            <a:r>
              <a:rPr lang="fa-IR" dirty="0" smtClean="0">
                <a:cs typeface="B Titr" panose="00000700000000000000" pitchFamily="2" charset="-78"/>
              </a:rPr>
              <a:t>در ایران...</a:t>
            </a:r>
            <a:endParaRPr lang="en-US" dirty="0">
              <a:cs typeface="B Titr" panose="00000700000000000000" pitchFamily="2" charset="-78"/>
            </a:endParaRPr>
          </a:p>
        </p:txBody>
      </p:sp>
    </p:spTree>
    <p:extLst>
      <p:ext uri="{BB962C8B-B14F-4D97-AF65-F5344CB8AC3E}">
        <p14:creationId xmlns:p14="http://schemas.microsoft.com/office/powerpoint/2010/main" val="35422977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23593" y="417183"/>
            <a:ext cx="7583292" cy="524792"/>
          </a:xfrm>
          <a:solidFill>
            <a:schemeClr val="accent6">
              <a:lumMod val="20000"/>
              <a:lumOff val="80000"/>
            </a:schemeClr>
          </a:solidFill>
        </p:spPr>
        <p:txBody>
          <a:bodyPr>
            <a:normAutofit fontScale="90000"/>
          </a:bodyPr>
          <a:lstStyle/>
          <a:p>
            <a:pPr algn="r" rtl="1"/>
            <a:r>
              <a:rPr lang="fa-IR" sz="4000" dirty="0">
                <a:cs typeface="B Titr" panose="00000700000000000000" pitchFamily="2" charset="-78"/>
              </a:rPr>
              <a:t>در ایران...</a:t>
            </a:r>
            <a:endParaRPr lang="en-US" sz="4000" dirty="0"/>
          </a:p>
        </p:txBody>
      </p:sp>
      <p:sp>
        <p:nvSpPr>
          <p:cNvPr id="3" name="Content Placeholder 2"/>
          <p:cNvSpPr>
            <a:spLocks noGrp="1"/>
          </p:cNvSpPr>
          <p:nvPr>
            <p:ph idx="1"/>
          </p:nvPr>
        </p:nvSpPr>
        <p:spPr>
          <a:xfrm>
            <a:off x="2351585" y="1268760"/>
            <a:ext cx="7776864" cy="5040560"/>
          </a:xfrm>
          <a:solidFill>
            <a:schemeClr val="accent6">
              <a:lumMod val="20000"/>
              <a:lumOff val="80000"/>
            </a:schemeClr>
          </a:solidFill>
        </p:spPr>
        <p:txBody>
          <a:bodyPr>
            <a:normAutofit/>
          </a:bodyPr>
          <a:lstStyle/>
          <a:p>
            <a:pPr algn="just" rtl="1">
              <a:lnSpc>
                <a:spcPct val="150000"/>
              </a:lnSpc>
              <a:buFont typeface="Verdana" panose="020B0604030504040204" pitchFamily="34" charset="0"/>
              <a:buChar char="□"/>
            </a:pPr>
            <a:r>
              <a:rPr lang="ar-SA" sz="2200" b="1" dirty="0">
                <a:cs typeface="B Lotus" panose="00000400000000000000" pitchFamily="2" charset="-78"/>
              </a:rPr>
              <a:t>از سال1420 شمسی </a:t>
            </a:r>
            <a:r>
              <a:rPr lang="en-US" sz="2200" b="1" dirty="0">
                <a:cs typeface="B Lotus" panose="00000400000000000000" pitchFamily="2" charset="-78"/>
              </a:rPr>
              <a:t>baby boom </a:t>
            </a:r>
            <a:r>
              <a:rPr lang="fa-IR" sz="2200" b="1" dirty="0">
                <a:cs typeface="B Lotus" panose="00000400000000000000" pitchFamily="2" charset="-78"/>
              </a:rPr>
              <a:t> دهه 60 ایران به سنین سالمندی (60 سال و بالاتر) خواهند رسید.</a:t>
            </a:r>
          </a:p>
          <a:p>
            <a:pPr marL="0" indent="0" algn="just" rtl="1">
              <a:lnSpc>
                <a:spcPct val="150000"/>
              </a:lnSpc>
              <a:buNone/>
            </a:pPr>
            <a:endParaRPr lang="fa-IR" sz="2200" b="1" dirty="0">
              <a:cs typeface="B Lotus" panose="00000400000000000000" pitchFamily="2" charset="-78"/>
            </a:endParaRPr>
          </a:p>
          <a:p>
            <a:pPr marL="0" indent="0" algn="ctr" rtl="1">
              <a:lnSpc>
                <a:spcPct val="150000"/>
              </a:lnSpc>
              <a:buNone/>
            </a:pPr>
            <a:r>
              <a:rPr lang="fa-IR" sz="2200" b="1" dirty="0">
                <a:cs typeface="B Lotus" panose="00000400000000000000" pitchFamily="2" charset="-78"/>
              </a:rPr>
              <a:t>انفجار جمعیت سالمندی</a:t>
            </a:r>
          </a:p>
          <a:p>
            <a:pPr algn="just" rtl="1">
              <a:lnSpc>
                <a:spcPct val="150000"/>
              </a:lnSpc>
              <a:buFont typeface="Verdana" panose="020B0604030504040204" pitchFamily="34" charset="0"/>
              <a:buChar char="□"/>
            </a:pPr>
            <a:r>
              <a:rPr lang="fa-IR" sz="2200" b="1" dirty="0">
                <a:cs typeface="B Lotus" panose="00000400000000000000" pitchFamily="2" charset="-78"/>
              </a:rPr>
              <a:t>بنابراین در فرصت کمتر از سی سال، باید کشور را برای مواجهه با پدیده سالمندی آماده سازیم.</a:t>
            </a:r>
          </a:p>
          <a:p>
            <a:pPr algn="just" rtl="1">
              <a:lnSpc>
                <a:spcPct val="150000"/>
              </a:lnSpc>
              <a:buFont typeface="Verdana" panose="020B0604030504040204" pitchFamily="34" charset="0"/>
              <a:buChar char="□"/>
            </a:pPr>
            <a:r>
              <a:rPr lang="fa-IR" sz="2200" b="1" dirty="0">
                <a:cs typeface="B Lotus" panose="00000400000000000000" pitchFamily="2" charset="-78"/>
              </a:rPr>
              <a:t> از این رو به بحث سلامت سالمندی نیز باید به عنوان یکی از مهمترین اولویت ها در برنامه های سلامتی و بهداشتی کشور پرداخته شود.</a:t>
            </a:r>
            <a:endParaRPr lang="en-US" sz="2200" b="1" dirty="0">
              <a:cs typeface="B Lotus" panose="00000400000000000000" pitchFamily="2" charset="-78"/>
            </a:endParaRPr>
          </a:p>
          <a:p>
            <a:pPr algn="just" rtl="1">
              <a:lnSpc>
                <a:spcPct val="150000"/>
              </a:lnSpc>
            </a:pPr>
            <a:endParaRPr lang="fa-IR" sz="2200" b="1" dirty="0">
              <a:cs typeface="B Lotus" panose="00000400000000000000" pitchFamily="2" charset="-78"/>
            </a:endParaRPr>
          </a:p>
        </p:txBody>
      </p:sp>
      <p:sp>
        <p:nvSpPr>
          <p:cNvPr id="2" name="Slide Number Placeholder 1"/>
          <p:cNvSpPr>
            <a:spLocks noGrp="1"/>
          </p:cNvSpPr>
          <p:nvPr>
            <p:ph type="sldNum" sz="quarter" idx="12"/>
          </p:nvPr>
        </p:nvSpPr>
        <p:spPr/>
        <p:txBody>
          <a:bodyPr/>
          <a:lstStyle/>
          <a:p>
            <a:pPr>
              <a:defRPr/>
            </a:pPr>
            <a:fld id="{14CF0590-CA61-40DB-9B90-3DC80314DA3D}" type="slidenum">
              <a:rPr lang="ja-JP" altLang="en-US" smtClean="0"/>
              <a:pPr>
                <a:defRPr/>
              </a:pPr>
              <a:t>7</a:t>
            </a:fld>
            <a:endParaRPr lang="en-US" altLang="ja-JP"/>
          </a:p>
        </p:txBody>
      </p:sp>
      <p:sp>
        <p:nvSpPr>
          <p:cNvPr id="4" name="Down Arrow 3"/>
          <p:cNvSpPr/>
          <p:nvPr/>
        </p:nvSpPr>
        <p:spPr bwMode="auto">
          <a:xfrm>
            <a:off x="5797803" y="2492896"/>
            <a:ext cx="648072" cy="594066"/>
          </a:xfrm>
          <a:prstGeom prst="downArrow">
            <a:avLst/>
          </a:prstGeom>
          <a:solidFill>
            <a:srgbClr val="C00000"/>
          </a:solidFill>
          <a:ln w="38100" cap="flat" cmpd="sng" algn="ctr">
            <a:solidFill>
              <a:srgbClr val="FFC000"/>
            </a:solidFill>
            <a:prstDash val="solid"/>
            <a:round/>
            <a:headEnd type="none" w="med" len="med"/>
            <a:tailEnd type="none" w="med" len="med"/>
          </a:ln>
          <a:effectLst>
            <a:outerShdw dist="107763" dir="2700000" algn="ctr" rotWithShape="0">
              <a:schemeClr val="bg2"/>
            </a:outerShdw>
          </a:effectLst>
        </p:spPr>
        <p:txBody>
          <a:bodyPr vert="horz" wrap="square" lIns="205740" tIns="34290" rIns="205740" bIns="34290" numCol="1" rtlCol="1" anchor="ctr" anchorCtr="0" compatLnSpc="1">
            <a:prstTxWarp prst="textNoShape">
              <a:avLst/>
            </a:prstTxWarp>
          </a:bodyPr>
          <a:lstStyle/>
          <a:p>
            <a:pPr eaLnBrk="0" fontAlgn="base" hangingPunct="0">
              <a:lnSpc>
                <a:spcPct val="170000"/>
              </a:lnSpc>
              <a:spcBef>
                <a:spcPct val="0"/>
              </a:spcBef>
              <a:spcAft>
                <a:spcPct val="0"/>
              </a:spcAft>
              <a:tabLst>
                <a:tab pos="602456" algn="l"/>
                <a:tab pos="2489597" algn="l"/>
                <a:tab pos="3429000" algn="l"/>
                <a:tab pos="4929188" algn="l"/>
              </a:tabLst>
            </a:pPr>
            <a:endParaRPr lang="fa-IR" b="1" i="1">
              <a:solidFill>
                <a:srgbClr val="FFFFFF"/>
              </a:solidFill>
            </a:endParaRPr>
          </a:p>
        </p:txBody>
      </p:sp>
    </p:spTree>
    <p:extLst>
      <p:ext uri="{BB962C8B-B14F-4D97-AF65-F5344CB8AC3E}">
        <p14:creationId xmlns:p14="http://schemas.microsoft.com/office/powerpoint/2010/main" val="2921645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365126"/>
            <a:ext cx="9218239" cy="1038672"/>
          </a:xfrm>
          <a:solidFill>
            <a:schemeClr val="accent6">
              <a:lumMod val="20000"/>
              <a:lumOff val="80000"/>
            </a:schemeClr>
          </a:solidFill>
        </p:spPr>
        <p:txBody>
          <a:bodyPr/>
          <a:lstStyle/>
          <a:p>
            <a:pPr algn="r" rtl="1"/>
            <a:r>
              <a:rPr lang="fa-IR" sz="3200" dirty="0">
                <a:cs typeface="B Titr" panose="00000700000000000000" pitchFamily="2" charset="-78"/>
              </a:rPr>
              <a:t>آخرین مطالعات در کشور </a:t>
            </a:r>
            <a:endParaRPr lang="en-US" sz="3200" dirty="0">
              <a:cs typeface="B Titr" panose="00000700000000000000" pitchFamily="2" charset="-78"/>
            </a:endParaRPr>
          </a:p>
        </p:txBody>
      </p:sp>
      <p:sp>
        <p:nvSpPr>
          <p:cNvPr id="3" name="Content Placeholder 2"/>
          <p:cNvSpPr>
            <a:spLocks noGrp="1"/>
          </p:cNvSpPr>
          <p:nvPr>
            <p:ph idx="1"/>
          </p:nvPr>
        </p:nvSpPr>
        <p:spPr>
          <a:xfrm>
            <a:off x="2135561" y="1772816"/>
            <a:ext cx="8914512" cy="4536504"/>
          </a:xfrm>
          <a:solidFill>
            <a:schemeClr val="accent6">
              <a:lumMod val="20000"/>
              <a:lumOff val="80000"/>
            </a:schemeClr>
          </a:solidFill>
        </p:spPr>
        <p:txBody>
          <a:bodyPr>
            <a:normAutofit/>
          </a:bodyPr>
          <a:lstStyle/>
          <a:p>
            <a:pPr algn="r" rtl="1">
              <a:lnSpc>
                <a:spcPct val="150000"/>
              </a:lnSpc>
              <a:buFont typeface="Wingdings" panose="05000000000000000000" pitchFamily="2" charset="2"/>
              <a:buChar char="q"/>
            </a:pPr>
            <a:r>
              <a:rPr lang="fa-IR" sz="2400" dirty="0">
                <a:cs typeface="B Nazanin" panose="00000400000000000000" pitchFamily="2" charset="-78"/>
              </a:rPr>
              <a:t>حدود 70% زنان و نیمی از مردان سالمند بی سواد بودند و تنها حدود 10 درصد تحصیلات</a:t>
            </a:r>
            <a:r>
              <a:rPr lang="en-US" sz="2400" dirty="0">
                <a:cs typeface="B Nazanin" panose="00000400000000000000" pitchFamily="2" charset="-78"/>
              </a:rPr>
              <a:t> </a:t>
            </a:r>
            <a:r>
              <a:rPr lang="fa-IR" sz="2400" dirty="0">
                <a:cs typeface="B Nazanin" panose="00000400000000000000" pitchFamily="2" charset="-78"/>
              </a:rPr>
              <a:t>دانشگاهی داشتند. </a:t>
            </a:r>
          </a:p>
          <a:p>
            <a:pPr algn="r" rtl="1">
              <a:buFont typeface="Wingdings" panose="05000000000000000000" pitchFamily="2" charset="2"/>
              <a:buChar char="q"/>
            </a:pPr>
            <a:r>
              <a:rPr lang="fa-IR" sz="2400" dirty="0">
                <a:cs typeface="B Nazanin" panose="00000400000000000000" pitchFamily="2" charset="-78"/>
              </a:rPr>
              <a:t>حدود 9% تنها زندگی می کردند.</a:t>
            </a:r>
          </a:p>
          <a:p>
            <a:pPr algn="r" rtl="1">
              <a:buFont typeface="Wingdings" panose="05000000000000000000" pitchFamily="2" charset="2"/>
              <a:buChar char="q"/>
            </a:pPr>
            <a:r>
              <a:rPr lang="fa-IR" sz="2400" dirty="0">
                <a:cs typeface="B Nazanin" panose="00000400000000000000" pitchFamily="2" charset="-78"/>
              </a:rPr>
              <a:t>18% عدم رضايت كلي از زندگي</a:t>
            </a:r>
          </a:p>
          <a:p>
            <a:pPr algn="r" rtl="1">
              <a:buFont typeface="Wingdings" panose="05000000000000000000" pitchFamily="2" charset="2"/>
              <a:buChar char="q"/>
            </a:pPr>
            <a:r>
              <a:rPr lang="fa-IR" sz="2400" dirty="0">
                <a:cs typeface="B Nazanin" panose="00000400000000000000" pitchFamily="2" charset="-78"/>
              </a:rPr>
              <a:t>حدود 40% در راه رفتن مشکل داشتند .</a:t>
            </a:r>
          </a:p>
          <a:p>
            <a:pPr algn="r" rtl="1">
              <a:buFont typeface="Wingdings" panose="05000000000000000000" pitchFamily="2" charset="2"/>
              <a:buChar char="q"/>
            </a:pPr>
            <a:r>
              <a:rPr lang="fa-IR" sz="2400" dirty="0">
                <a:cs typeface="B Nazanin" panose="00000400000000000000" pitchFamily="2" charset="-78"/>
              </a:rPr>
              <a:t> 33% برای راه رفتن از وسیله استفاده می کردند.</a:t>
            </a:r>
          </a:p>
          <a:p>
            <a:pPr algn="r" rtl="1">
              <a:buFont typeface="Wingdings" panose="05000000000000000000" pitchFamily="2" charset="2"/>
              <a:buChar char="q"/>
            </a:pPr>
            <a:r>
              <a:rPr lang="fa-IR" sz="2400" dirty="0">
                <a:cs typeface="B Nazanin" panose="00000400000000000000" pitchFamily="2" charset="-78"/>
              </a:rPr>
              <a:t>حدود 50% برای خرید، پخت غذا و مراجعه به پزشک نیاز به کمک داشتند.</a:t>
            </a:r>
          </a:p>
          <a:p>
            <a:pPr algn="r" rtl="1">
              <a:buFont typeface="Wingdings" panose="05000000000000000000" pitchFamily="2" charset="2"/>
              <a:buChar char="q"/>
            </a:pPr>
            <a:r>
              <a:rPr lang="fa-IR" sz="2400" dirty="0">
                <a:cs typeface="B Nazanin" panose="00000400000000000000" pitchFamily="2" charset="-78"/>
              </a:rPr>
              <a:t>تامین بهداشت فردی برای 14.6% بدون کمک امکان پذیر نبود. </a:t>
            </a: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3877A09A-DCC3-410F-AA8C-BD32A033A865}" type="slidenum">
              <a:rPr lang="fa-IR" smtClean="0"/>
              <a:pPr/>
              <a:t>8</a:t>
            </a:fld>
            <a:endParaRPr lang="fa-IR"/>
          </a:p>
        </p:txBody>
      </p:sp>
    </p:spTree>
    <p:extLst>
      <p:ext uri="{BB962C8B-B14F-4D97-AF65-F5344CB8AC3E}">
        <p14:creationId xmlns:p14="http://schemas.microsoft.com/office/powerpoint/2010/main" val="1352305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407" y="365126"/>
            <a:ext cx="9164391" cy="845488"/>
          </a:xfrm>
          <a:solidFill>
            <a:schemeClr val="accent6">
              <a:lumMod val="20000"/>
              <a:lumOff val="80000"/>
            </a:schemeClr>
          </a:solidFill>
        </p:spPr>
        <p:txBody>
          <a:bodyPr>
            <a:normAutofit fontScale="90000"/>
          </a:bodyPr>
          <a:lstStyle/>
          <a:p>
            <a:pPr marL="457200" indent="-457200" algn="r" rtl="1">
              <a:spcBef>
                <a:spcPts val="1000"/>
              </a:spcBef>
            </a:pPr>
            <a:r>
              <a:rPr lang="fa-IR" sz="3200" b="1" dirty="0">
                <a:cs typeface="B Titr" panose="00000700000000000000" pitchFamily="2" charset="-78"/>
              </a:rPr>
              <a:t>سیمای سلامت سالمندان</a:t>
            </a:r>
            <a:r>
              <a:rPr lang="fa-IR" sz="3200" b="1" dirty="0">
                <a:solidFill>
                  <a:srgbClr val="FFC000"/>
                </a:solidFill>
                <a:cs typeface="B Titr" panose="00000700000000000000" pitchFamily="2" charset="-78"/>
              </a:rPr>
              <a:t/>
            </a:r>
            <a:br>
              <a:rPr lang="fa-IR" sz="3200" b="1" dirty="0">
                <a:solidFill>
                  <a:srgbClr val="FFC000"/>
                </a:solidFill>
                <a:cs typeface="B Titr" panose="00000700000000000000" pitchFamily="2" charset="-78"/>
              </a:rPr>
            </a:br>
            <a:endParaRPr lang="en-US" sz="3200" b="1" dirty="0">
              <a:solidFill>
                <a:srgbClr val="FFC000"/>
              </a:solidFill>
              <a:cs typeface="B Titr" panose="00000700000000000000" pitchFamily="2" charset="-78"/>
            </a:endParaRPr>
          </a:p>
        </p:txBody>
      </p:sp>
      <p:sp>
        <p:nvSpPr>
          <p:cNvPr id="3" name="Content Placeholder 2"/>
          <p:cNvSpPr>
            <a:spLocks noGrp="1"/>
          </p:cNvSpPr>
          <p:nvPr>
            <p:ph idx="1"/>
          </p:nvPr>
        </p:nvSpPr>
        <p:spPr>
          <a:xfrm>
            <a:off x="2286512" y="1416676"/>
            <a:ext cx="8570378" cy="5164427"/>
          </a:xfrm>
          <a:solidFill>
            <a:schemeClr val="accent6">
              <a:lumMod val="20000"/>
              <a:lumOff val="80000"/>
            </a:schemeClr>
          </a:solidFill>
        </p:spPr>
        <p:txBody>
          <a:bodyPr>
            <a:noAutofit/>
          </a:bodyPr>
          <a:lstStyle/>
          <a:p>
            <a:pPr algn="r" rtl="1">
              <a:lnSpc>
                <a:spcPct val="220000"/>
              </a:lnSpc>
              <a:buFont typeface="Wingdings" panose="05000000000000000000" pitchFamily="2" charset="2"/>
              <a:buChar char="q"/>
            </a:pPr>
            <a:r>
              <a:rPr lang="fa-IR" sz="2000" dirty="0">
                <a:cs typeface="B Nazanin" panose="00000400000000000000" pitchFamily="2" charset="-78"/>
              </a:rPr>
              <a:t>31.5%  مشكل شنوايي داشتند </a:t>
            </a:r>
          </a:p>
          <a:p>
            <a:pPr algn="r" rtl="1">
              <a:lnSpc>
                <a:spcPct val="220000"/>
              </a:lnSpc>
              <a:buFont typeface="Wingdings" panose="05000000000000000000" pitchFamily="2" charset="2"/>
              <a:buChar char="q"/>
            </a:pPr>
            <a:r>
              <a:rPr lang="fa-IR" sz="2000" dirty="0">
                <a:cs typeface="B Nazanin" panose="00000400000000000000" pitchFamily="2" charset="-78"/>
              </a:rPr>
              <a:t>حدود 60% مشکل دهان و دندان داشتند </a:t>
            </a:r>
          </a:p>
          <a:p>
            <a:pPr algn="r" rtl="1">
              <a:lnSpc>
                <a:spcPct val="220000"/>
              </a:lnSpc>
              <a:buFont typeface="Wingdings" panose="05000000000000000000" pitchFamily="2" charset="2"/>
              <a:buChar char="q"/>
            </a:pPr>
            <a:r>
              <a:rPr lang="fa-IR" sz="2000" dirty="0">
                <a:cs typeface="B Nazanin" panose="00000400000000000000" pitchFamily="2" charset="-78"/>
              </a:rPr>
              <a:t>11%  دچار نوعی از  بی اختیاری ادرار یا مدفوع </a:t>
            </a:r>
          </a:p>
          <a:p>
            <a:pPr algn="r" rtl="1">
              <a:lnSpc>
                <a:spcPct val="220000"/>
              </a:lnSpc>
              <a:buFont typeface="Wingdings" panose="05000000000000000000" pitchFamily="2" charset="2"/>
              <a:buChar char="q"/>
            </a:pPr>
            <a:r>
              <a:rPr lang="fa-IR" sz="2000" dirty="0">
                <a:cs typeface="B Nazanin" panose="00000400000000000000" pitchFamily="2" charset="-78"/>
              </a:rPr>
              <a:t> 19.8% دارای افت فشارخون وضعیتی</a:t>
            </a:r>
          </a:p>
          <a:p>
            <a:pPr algn="r" rtl="1">
              <a:lnSpc>
                <a:spcPct val="220000"/>
              </a:lnSpc>
              <a:buFont typeface="Wingdings" panose="05000000000000000000" pitchFamily="2" charset="2"/>
              <a:buChar char="q"/>
            </a:pPr>
            <a:r>
              <a:rPr lang="fa-IR" sz="2000" dirty="0">
                <a:cs typeface="B Nazanin" panose="00000400000000000000" pitchFamily="2" charset="-78"/>
              </a:rPr>
              <a:t>45% از آنها  دچار بی خوابی یا کم خوابی بودند.</a:t>
            </a:r>
          </a:p>
          <a:p>
            <a:pPr algn="r" rtl="1">
              <a:lnSpc>
                <a:spcPct val="220000"/>
              </a:lnSpc>
              <a:buFont typeface="Wingdings" panose="05000000000000000000" pitchFamily="2" charset="2"/>
              <a:buChar char="q"/>
            </a:pPr>
            <a:r>
              <a:rPr lang="fa-IR" sz="2000" dirty="0">
                <a:cs typeface="B Nazanin" panose="00000400000000000000" pitchFamily="2" charset="-78"/>
              </a:rPr>
              <a:t>64%  سالمندان برای انجام فعالیت های متوسط محدودیت داشتند. </a:t>
            </a:r>
            <a:endParaRPr lang="en-US" sz="20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3877A09A-DCC3-410F-AA8C-BD32A033A865}" type="slidenum">
              <a:rPr lang="fa-IR" smtClean="0"/>
              <a:pPr/>
              <a:t>9</a:t>
            </a:fld>
            <a:endParaRPr lang="fa-IR"/>
          </a:p>
        </p:txBody>
      </p:sp>
    </p:spTree>
    <p:extLst>
      <p:ext uri="{BB962C8B-B14F-4D97-AF65-F5344CB8AC3E}">
        <p14:creationId xmlns:p14="http://schemas.microsoft.com/office/powerpoint/2010/main" val="2752986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451</Words>
  <Application>Microsoft Office PowerPoint</Application>
  <PresentationFormat>Custom</PresentationFormat>
  <Paragraphs>49</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در ایران...</vt:lpstr>
      <vt:lpstr>در ایران...</vt:lpstr>
      <vt:lpstr>در ایران...</vt:lpstr>
      <vt:lpstr>آخرین مطالعات در کشور </vt:lpstr>
      <vt:lpstr>سیمای سلامت سالمندان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Apadana</dc:creator>
  <cp:lastModifiedBy>1</cp:lastModifiedBy>
  <cp:revision>43</cp:revision>
  <dcterms:created xsi:type="dcterms:W3CDTF">2017-05-08T09:08:06Z</dcterms:created>
  <dcterms:modified xsi:type="dcterms:W3CDTF">2022-05-15T08:45:33Z</dcterms:modified>
</cp:coreProperties>
</file>