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1" r:id="rId3"/>
    <p:sldId id="272" r:id="rId4"/>
    <p:sldId id="275" r:id="rId5"/>
    <p:sldId id="317" r:id="rId6"/>
    <p:sldId id="274" r:id="rId7"/>
    <p:sldId id="292" r:id="rId8"/>
    <p:sldId id="321" r:id="rId9"/>
    <p:sldId id="276" r:id="rId10"/>
    <p:sldId id="319" r:id="rId11"/>
    <p:sldId id="277" r:id="rId12"/>
    <p:sldId id="311" r:id="rId13"/>
    <p:sldId id="312" r:id="rId14"/>
    <p:sldId id="315" r:id="rId15"/>
    <p:sldId id="307" r:id="rId16"/>
    <p:sldId id="320" r:id="rId17"/>
    <p:sldId id="293" r:id="rId18"/>
    <p:sldId id="308" r:id="rId19"/>
    <p:sldId id="30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A348F1-D0DA-4491-BC63-1C2E5A5B94F6}" type="datetimeFigureOut">
              <a:rPr lang="fa-IR" smtClean="0"/>
              <a:pPr/>
              <a:t>20/05/1445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620DCFF-A7E2-42B9-AD90-B46A70A50567}" type="slidenum">
              <a:rPr lang="fa-IR" smtClean="0"/>
              <a:pPr/>
              <a:t>‹#›</a:t>
            </a:fld>
            <a:endParaRPr lang="fa-IR"/>
          </a:p>
        </p:txBody>
      </p:sp>
    </p:spTree>
    <p:extLst>
      <p:ext uri="{BB962C8B-B14F-4D97-AF65-F5344CB8AC3E}">
        <p14:creationId xmlns:p14="http://schemas.microsoft.com/office/powerpoint/2010/main" val="15946827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41415E49-EC88-4B11-B000-245E0E53AB8F}" type="slidenum">
              <a:rPr lang="ar-SA" smtClean="0"/>
              <a:pPr/>
              <a:t>1</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2106402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bwMode="auto">
          <a:xfrm>
            <a:off x="1371600" y="2209800"/>
            <a:ext cx="5943600" cy="2667000"/>
          </a:xfrm>
          <a:noFill/>
          <a:ln>
            <a:miter lim="800000"/>
            <a:headEnd/>
            <a:tailEnd/>
          </a:ln>
        </p:spPr>
        <p:txBody>
          <a:bodyPr vert="horz" wrap="square" lIns="91440" tIns="45720" rIns="91440" bIns="45720" numCol="1" anchor="t" anchorCtr="0" compatLnSpc="1">
            <a:prstTxWarp prst="textNoShape">
              <a:avLst/>
            </a:prstTxWarp>
            <a:noAutofit/>
          </a:bodyPr>
          <a:lstStyle/>
          <a:p>
            <a:pPr eaLnBrk="1" hangingPunct="1">
              <a:lnSpc>
                <a:spcPct val="150000"/>
              </a:lnSpc>
            </a:pPr>
            <a:r>
              <a:rPr lang="fa-IR" sz="3200" dirty="0" smtClean="0">
                <a:solidFill>
                  <a:schemeClr val="accent5">
                    <a:lumMod val="50000"/>
                  </a:schemeClr>
                </a:solidFill>
                <a:cs typeface="B Titr" pitchFamily="2" charset="-78"/>
              </a:rPr>
              <a:t>راهنمای اندازه گیری قند خون</a:t>
            </a:r>
            <a:br>
              <a:rPr lang="fa-IR" sz="3200" dirty="0" smtClean="0">
                <a:solidFill>
                  <a:schemeClr val="accent5">
                    <a:lumMod val="50000"/>
                  </a:schemeClr>
                </a:solidFill>
                <a:cs typeface="B Titr" pitchFamily="2" charset="-78"/>
              </a:rPr>
            </a:br>
            <a:r>
              <a:rPr lang="fa-IR" sz="3200" dirty="0" smtClean="0">
                <a:solidFill>
                  <a:schemeClr val="accent5">
                    <a:lumMod val="50000"/>
                  </a:schemeClr>
                </a:solidFill>
                <a:cs typeface="B Titr" pitchFamily="2" charset="-78"/>
              </a:rPr>
              <a:t>با دستگاه گلوکومتر</a:t>
            </a:r>
            <a:endParaRPr lang="en-US" sz="3200" dirty="0" smtClean="0">
              <a:solidFill>
                <a:schemeClr val="accent5">
                  <a:lumMod val="50000"/>
                </a:schemeClr>
              </a:solidFill>
              <a:cs typeface="B Titr" pitchFamily="2" charset="-78"/>
            </a:endParaRPr>
          </a:p>
        </p:txBody>
      </p:sp>
    </p:spTree>
    <p:extLst>
      <p:ext uri="{BB962C8B-B14F-4D97-AF65-F5344CB8AC3E}">
        <p14:creationId xmlns:p14="http://schemas.microsoft.com/office/powerpoint/2010/main" val="1334080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solidFill>
                  <a:schemeClr val="accent5">
                    <a:lumMod val="50000"/>
                  </a:schemeClr>
                </a:solidFill>
                <a:cs typeface="B Titr" panose="00000700000000000000" pitchFamily="2" charset="-78"/>
              </a:rPr>
              <a:t>جاگذاری لنست ونوار تست قند خون</a:t>
            </a:r>
            <a:endParaRPr lang="en-US" sz="2800" dirty="0">
              <a:solidFill>
                <a:schemeClr val="accent5">
                  <a:lumMod val="50000"/>
                </a:schemeClr>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fa-IR" sz="2800" dirty="0" smtClean="0">
                <a:cs typeface="B Nazanin" panose="00000400000000000000" pitchFamily="2" charset="-78"/>
              </a:rPr>
              <a:t>درصورتیکه از قلم استفاده می کنید، لنست را جاگذاری کنید.</a:t>
            </a:r>
          </a:p>
          <a:p>
            <a:pPr algn="just" rtl="1">
              <a:lnSpc>
                <a:spcPct val="150000"/>
              </a:lnSpc>
            </a:pPr>
            <a:r>
              <a:rPr lang="fa-IR" sz="2800" dirty="0" smtClean="0">
                <a:cs typeface="B Nazanin" panose="00000400000000000000" pitchFamily="2" charset="-78"/>
              </a:rPr>
              <a:t>قسمتی </a:t>
            </a:r>
            <a:r>
              <a:rPr lang="fa-IR" sz="2800" dirty="0">
                <a:cs typeface="B Nazanin" panose="00000400000000000000" pitchFamily="2" charset="-78"/>
              </a:rPr>
              <a:t>از نوار که بر روی آن خون گذاشته می‌شود دارای آنزیم است که اگر به این قسمت خدشه و یا رطوبتی برسد بر روی عملکرد آنزیم و در نتیجه تست قند تأثیر می‌گذارد </a:t>
            </a:r>
            <a:r>
              <a:rPr lang="fa-IR" sz="2800" dirty="0" smtClean="0">
                <a:cs typeface="B Nazanin" panose="00000400000000000000" pitchFamily="2" charset="-78"/>
              </a:rPr>
              <a:t>بنابراین:</a:t>
            </a:r>
          </a:p>
          <a:p>
            <a:pPr algn="just" rtl="1">
              <a:lnSpc>
                <a:spcPct val="150000"/>
              </a:lnSpc>
            </a:pPr>
            <a:r>
              <a:rPr lang="fa-IR" sz="2800" b="1" dirty="0" smtClean="0">
                <a:cs typeface="B Nazanin" panose="00000400000000000000" pitchFamily="2" charset="-78"/>
              </a:rPr>
              <a:t> </a:t>
            </a:r>
            <a:r>
              <a:rPr lang="fa-IR" sz="2800" b="1" dirty="0">
                <a:cs typeface="B Nazanin" panose="00000400000000000000" pitchFamily="2" charset="-78"/>
              </a:rPr>
              <a:t>از کناره‌های نوار برای قرار دادن آن در دستگاه استفاده </a:t>
            </a:r>
            <a:r>
              <a:rPr lang="fa-IR" sz="2800" b="1" dirty="0" smtClean="0">
                <a:cs typeface="B Nazanin" panose="00000400000000000000" pitchFamily="2" charset="-78"/>
              </a:rPr>
              <a:t>کنید.</a:t>
            </a:r>
            <a:endParaRPr lang="en-US" sz="2800" b="1" dirty="0">
              <a:cs typeface="B Nazanin" panose="00000400000000000000" pitchFamily="2" charset="-78"/>
            </a:endParaRPr>
          </a:p>
        </p:txBody>
      </p:sp>
    </p:spTree>
    <p:extLst>
      <p:ext uri="{BB962C8B-B14F-4D97-AF65-F5344CB8AC3E}">
        <p14:creationId xmlns:p14="http://schemas.microsoft.com/office/powerpoint/2010/main" val="2388329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chemeClr val="accent5">
                    <a:lumMod val="50000"/>
                  </a:schemeClr>
                </a:solidFill>
                <a:cs typeface="B Titr" pitchFamily="2" charset="-78"/>
              </a:rPr>
              <a:t>انتخاب انگشت مناسب خونگیری</a:t>
            </a:r>
            <a:endParaRPr lang="fa-IR" sz="3200" dirty="0">
              <a:solidFill>
                <a:schemeClr val="accent5">
                  <a:lumMod val="50000"/>
                </a:schemeClr>
              </a:solidFill>
              <a:cs typeface="B Titr"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800" dirty="0" smtClean="0">
                <a:cs typeface="B Nazanin" pitchFamily="2" charset="-78"/>
              </a:rPr>
              <a:t>خونگیری از بند انتهایی انگشت سوم/چهارم توصیه شده است.</a:t>
            </a:r>
          </a:p>
          <a:p>
            <a:pPr algn="r" rtl="1">
              <a:lnSpc>
                <a:spcPct val="150000"/>
              </a:lnSpc>
            </a:pPr>
            <a:r>
              <a:rPr lang="fa-IR" sz="2800" dirty="0" smtClean="0">
                <a:cs typeface="B Nazanin" pitchFamily="2" charset="-78"/>
              </a:rPr>
              <a:t>انگشتی که کمترین مقدار زبری /پینه را دارد انتخاب کنید.</a:t>
            </a:r>
          </a:p>
          <a:p>
            <a:pPr algn="r" rtl="1">
              <a:lnSpc>
                <a:spcPct val="150000"/>
              </a:lnSpc>
            </a:pPr>
            <a:r>
              <a:rPr lang="en-US" sz="2800" dirty="0" smtClean="0">
                <a:cs typeface="B Nazanin" pitchFamily="2" charset="-78"/>
              </a:rPr>
              <a:t>  </a:t>
            </a:r>
            <a:r>
              <a:rPr lang="fa-IR" sz="2800" dirty="0" smtClean="0">
                <a:cs typeface="B Nazanin" pitchFamily="2" charset="-78"/>
              </a:rPr>
              <a:t>بهتر است که قبل از تست، دستان خود را به سمت پایین تکان دهید و انگشت مورد نظر را به سمت پایین ماساژ دهیدتا جریان خون افزایش یابد.</a:t>
            </a:r>
            <a:endParaRPr lang="fa-IR" sz="2800"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solidFill>
                  <a:schemeClr val="accent5">
                    <a:lumMod val="50000"/>
                  </a:schemeClr>
                </a:solidFill>
                <a:cs typeface="B Titr" panose="00000700000000000000" pitchFamily="2" charset="-78"/>
              </a:rPr>
              <a:t>محل مناسب خونگیری از انگشت</a:t>
            </a:r>
            <a:endParaRPr lang="en-US" sz="2800" dirty="0">
              <a:solidFill>
                <a:schemeClr val="accent5">
                  <a:lumMod val="50000"/>
                </a:schemeClr>
              </a:solidFill>
              <a:cs typeface="B Titr" panose="00000700000000000000" pitchFamily="2" charset="-78"/>
            </a:endParaRPr>
          </a:p>
        </p:txBody>
      </p:sp>
      <p:sp>
        <p:nvSpPr>
          <p:cNvPr id="3" name="Content Placeholder 2"/>
          <p:cNvSpPr>
            <a:spLocks noGrp="1"/>
          </p:cNvSpPr>
          <p:nvPr>
            <p:ph idx="1"/>
          </p:nvPr>
        </p:nvSpPr>
        <p:spPr/>
        <p:txBody>
          <a:bodyPr/>
          <a:lstStyle/>
          <a:p>
            <a:pPr algn="r" rtl="1">
              <a:lnSpc>
                <a:spcPct val="150000"/>
              </a:lnSpc>
            </a:pPr>
            <a:r>
              <a:rPr lang="fa-IR" dirty="0"/>
              <a:t>از کناره های انگشت خون </a:t>
            </a:r>
            <a:r>
              <a:rPr lang="fa-IR" dirty="0" smtClean="0"/>
              <a:t>بگیرید.</a:t>
            </a:r>
          </a:p>
          <a:p>
            <a:pPr algn="r" rtl="1">
              <a:lnSpc>
                <a:spcPct val="150000"/>
              </a:lnSpc>
            </a:pPr>
            <a:r>
              <a:rPr lang="fa-IR" dirty="0" smtClean="0"/>
              <a:t> </a:t>
            </a:r>
            <a:r>
              <a:rPr lang="fa-IR" dirty="0"/>
              <a:t>از نوک انگشتان برای تست قند استفاده نکنید. به دلیل وجود پایانه‌های عصبی در این قسمت، می‌تواند سبب ایجاد درد در هنگام تست قند خون شود.</a:t>
            </a:r>
            <a:endParaRPr lang="en-US" dirty="0"/>
          </a:p>
        </p:txBody>
      </p:sp>
    </p:spTree>
    <p:extLst>
      <p:ext uri="{BB962C8B-B14F-4D97-AF65-F5344CB8AC3E}">
        <p14:creationId xmlns:p14="http://schemas.microsoft.com/office/powerpoint/2010/main" val="759831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a:solidFill>
                  <a:schemeClr val="accent5">
                    <a:lumMod val="50000"/>
                  </a:schemeClr>
                </a:solidFill>
                <a:cs typeface="B Titr" panose="00000700000000000000" pitchFamily="2" charset="-78"/>
              </a:rPr>
              <a:t>محل مناسب خونگیری از انگشت</a:t>
            </a:r>
            <a:endParaRPr lang="en-US" sz="3200" dirty="0"/>
          </a:p>
        </p:txBody>
      </p:sp>
      <p:pic>
        <p:nvPicPr>
          <p:cNvPr id="4" name="Picture 2" descr="C:\Users\user\Desktop\عکس کانال\photo_2017-10-24_07-15-43.jpg"/>
          <p:cNvPicPr>
            <a:picLocks noGrp="1" noChangeAspect="1" noChangeArrowheads="1"/>
          </p:cNvPicPr>
          <p:nvPr>
            <p:ph idx="1"/>
          </p:nvPr>
        </p:nvPicPr>
        <p:blipFill>
          <a:blip r:embed="rId2"/>
          <a:srcRect/>
          <a:stretch>
            <a:fillRect/>
          </a:stretch>
        </p:blipFill>
        <p:spPr bwMode="auto">
          <a:xfrm>
            <a:off x="633412" y="1839119"/>
            <a:ext cx="7877175" cy="4048125"/>
          </a:xfrm>
          <a:prstGeom prst="rect">
            <a:avLst/>
          </a:prstGeom>
          <a:noFill/>
        </p:spPr>
      </p:pic>
    </p:spTree>
    <p:extLst>
      <p:ext uri="{BB962C8B-B14F-4D97-AF65-F5344CB8AC3E}">
        <p14:creationId xmlns:p14="http://schemas.microsoft.com/office/powerpoint/2010/main" val="3141610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2800" dirty="0" smtClean="0">
                <a:solidFill>
                  <a:schemeClr val="accent5">
                    <a:lumMod val="50000"/>
                  </a:schemeClr>
                </a:solidFill>
                <a:cs typeface="B Titr" panose="00000700000000000000" pitchFamily="2" charset="-78"/>
              </a:rPr>
              <a:t>استفاده از لنست</a:t>
            </a:r>
            <a:endParaRPr lang="en-US" sz="2800" dirty="0">
              <a:solidFill>
                <a:schemeClr val="accent5">
                  <a:lumMod val="50000"/>
                </a:schemeClr>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70000"/>
              </a:lnSpc>
            </a:pPr>
            <a:r>
              <a:rPr lang="fa-IR" sz="1600" b="1" dirty="0" smtClean="0">
                <a:cs typeface="B Nazanin" panose="00000400000000000000" pitchFamily="2" charset="-78"/>
              </a:rPr>
              <a:t>با لنست به انگشت ضربه بزنید.</a:t>
            </a:r>
            <a:endParaRPr lang="fa-IR" sz="1600" b="1" dirty="0">
              <a:cs typeface="B Nazanin" panose="00000400000000000000" pitchFamily="2" charset="-78"/>
            </a:endParaRPr>
          </a:p>
          <a:p>
            <a:pPr algn="r" rtl="1" fontAlgn="base">
              <a:lnSpc>
                <a:spcPct val="170000"/>
              </a:lnSpc>
            </a:pPr>
            <a:r>
              <a:rPr lang="fa-IR" sz="1600" dirty="0">
                <a:cs typeface="B Nazanin" panose="00000400000000000000" pitchFamily="2" charset="-78"/>
              </a:rPr>
              <a:t>بعد از ضربه، اگر خون کافی از انگشت خارج نشد، هیچ‌گاه برای خروج خون بیشتر، انگشت را فشار ندهید چون روی عدد قند خون گزارش شده توسط دستگاه تست قند تأثیر می‌گذارد و معمولاً نسبت به مقدار واقعی، دستگاه عدد قند خون کمتری را نشان می‌دهد. </a:t>
            </a:r>
            <a:r>
              <a:rPr lang="fa-IR" sz="1600" b="1" dirty="0">
                <a:cs typeface="B Nazanin" panose="00000400000000000000" pitchFamily="2" charset="-78"/>
              </a:rPr>
              <a:t>اگر زمان ضربه زدن، خون کافی از انگشت خارج نشد علت‌های زیر را بررسی کنید:</a:t>
            </a:r>
            <a:endParaRPr lang="fa-IR" sz="1600" dirty="0">
              <a:cs typeface="B Nazanin" panose="00000400000000000000" pitchFamily="2" charset="-78"/>
            </a:endParaRPr>
          </a:p>
          <a:p>
            <a:pPr algn="r" rtl="1" fontAlgn="base">
              <a:lnSpc>
                <a:spcPct val="170000"/>
              </a:lnSpc>
            </a:pPr>
            <a:r>
              <a:rPr lang="fa-IR" sz="1600" dirty="0">
                <a:cs typeface="B Nazanin" panose="00000400000000000000" pitchFamily="2" charset="-78"/>
              </a:rPr>
              <a:t>شستن دست‌ها با آب سرد یا سرد بودن دمای دست‌ها</a:t>
            </a:r>
          </a:p>
          <a:p>
            <a:pPr algn="r" rtl="1" fontAlgn="base">
              <a:lnSpc>
                <a:spcPct val="170000"/>
              </a:lnSpc>
            </a:pPr>
            <a:r>
              <a:rPr lang="fa-IR" sz="1600" dirty="0">
                <a:cs typeface="B Nazanin" panose="00000400000000000000" pitchFamily="2" charset="-78"/>
              </a:rPr>
              <a:t>ماساژ کم دست‌ها</a:t>
            </a:r>
          </a:p>
          <a:p>
            <a:pPr algn="r" rtl="1" fontAlgn="base">
              <a:lnSpc>
                <a:spcPct val="170000"/>
              </a:lnSpc>
            </a:pPr>
            <a:r>
              <a:rPr lang="fa-IR" sz="1600" dirty="0">
                <a:cs typeface="B Nazanin" panose="00000400000000000000" pitchFamily="2" charset="-78"/>
              </a:rPr>
              <a:t>فشار ندادن لنست به انگشت</a:t>
            </a:r>
          </a:p>
          <a:p>
            <a:pPr algn="r" rtl="1" fontAlgn="base">
              <a:lnSpc>
                <a:spcPct val="170000"/>
              </a:lnSpc>
            </a:pPr>
            <a:r>
              <a:rPr lang="fa-IR" sz="1600" dirty="0">
                <a:cs typeface="B Nazanin" panose="00000400000000000000" pitchFamily="2" charset="-78"/>
              </a:rPr>
              <a:t>شدت کم ضربه سوزن لنست</a:t>
            </a:r>
          </a:p>
          <a:p>
            <a:pPr algn="r" rtl="1" fontAlgn="base">
              <a:lnSpc>
                <a:spcPct val="170000"/>
              </a:lnSpc>
            </a:pPr>
            <a:r>
              <a:rPr lang="fa-IR" sz="1600" dirty="0">
                <a:cs typeface="B Nazanin" panose="00000400000000000000" pitchFamily="2" charset="-78"/>
              </a:rPr>
              <a:t>کند بودن سوزن </a:t>
            </a:r>
            <a:r>
              <a:rPr lang="fa-IR" sz="1600" dirty="0" smtClean="0">
                <a:cs typeface="B Nazanin" panose="00000400000000000000" pitchFamily="2" charset="-78"/>
              </a:rPr>
              <a:t>لنست</a:t>
            </a:r>
            <a:endParaRPr lang="en-US" sz="1600" dirty="0">
              <a:cs typeface="B Nazanin" panose="00000400000000000000" pitchFamily="2" charset="-78"/>
            </a:endParaRPr>
          </a:p>
        </p:txBody>
      </p:sp>
    </p:spTree>
    <p:extLst>
      <p:ext uri="{BB962C8B-B14F-4D97-AF65-F5344CB8AC3E}">
        <p14:creationId xmlns:p14="http://schemas.microsoft.com/office/powerpoint/2010/main" val="401926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solidFill>
                  <a:schemeClr val="accent5">
                    <a:lumMod val="50000"/>
                  </a:schemeClr>
                </a:solidFill>
                <a:cs typeface="B Titr" panose="00000700000000000000" pitchFamily="2" charset="-78"/>
              </a:rPr>
              <a:t>مقدار خون لازم برای گلوکومتر</a:t>
            </a:r>
            <a:endParaRPr lang="en-US" sz="2800" dirty="0">
              <a:solidFill>
                <a:schemeClr val="accent5">
                  <a:lumMod val="50000"/>
                </a:schemeClr>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fa-IR" sz="2800" dirty="0">
                <a:cs typeface="B Nazanin" panose="00000400000000000000" pitchFamily="2" charset="-78"/>
              </a:rPr>
              <a:t>با توجه به مدل </a:t>
            </a:r>
            <a:r>
              <a:rPr lang="fa-IR" sz="2800" dirty="0" smtClean="0">
                <a:cs typeface="B Nazanin" panose="00000400000000000000" pitchFamily="2" charset="-78"/>
              </a:rPr>
              <a:t>دستگاه، </a:t>
            </a:r>
            <a:r>
              <a:rPr lang="fa-IR" sz="2800" dirty="0">
                <a:cs typeface="B Nazanin" panose="00000400000000000000" pitchFamily="2" charset="-78"/>
              </a:rPr>
              <a:t>مقدار خون موردنیاز برای اندازه‌گیری قند خون می‌تواند متفاوت </a:t>
            </a:r>
            <a:r>
              <a:rPr lang="fa-IR" sz="2800" dirty="0" smtClean="0">
                <a:cs typeface="B Nazanin" panose="00000400000000000000" pitchFamily="2" charset="-78"/>
              </a:rPr>
              <a:t>باشدبنابراین به راهنما توجه کنید.</a:t>
            </a:r>
          </a:p>
          <a:p>
            <a:pPr algn="just" rtl="1">
              <a:lnSpc>
                <a:spcPct val="150000"/>
              </a:lnSpc>
            </a:pPr>
            <a:r>
              <a:rPr lang="fa-IR" sz="2800" dirty="0" smtClean="0">
                <a:cs typeface="B Nazanin" panose="00000400000000000000" pitchFamily="2" charset="-78"/>
              </a:rPr>
              <a:t> </a:t>
            </a:r>
            <a:r>
              <a:rPr lang="fa-IR" sz="2800" dirty="0">
                <a:cs typeface="B Nazanin" panose="00000400000000000000" pitchFamily="2" charset="-78"/>
              </a:rPr>
              <a:t>در بعضی از دستگاه‌ها لازم است که قطره خون را روی نوار قرار دهید و در بعضی دیگر با نزدیک کردن نوار به قطره خون، با حالت مکشی قطره خون وارد نوار خواهد شد.</a:t>
            </a:r>
            <a:endParaRPr lang="en-US" sz="2800" dirty="0">
              <a:cs typeface="B Nazanin" panose="00000400000000000000" pitchFamily="2" charset="-78"/>
            </a:endParaRPr>
          </a:p>
        </p:txBody>
      </p:sp>
    </p:spTree>
    <p:extLst>
      <p:ext uri="{BB962C8B-B14F-4D97-AF65-F5344CB8AC3E}">
        <p14:creationId xmlns:p14="http://schemas.microsoft.com/office/powerpoint/2010/main" val="3526028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dirty="0" smtClean="0">
                <a:solidFill>
                  <a:schemeClr val="accent5">
                    <a:lumMod val="50000"/>
                  </a:schemeClr>
                </a:solidFill>
                <a:cs typeface="B Titr" panose="00000700000000000000" pitchFamily="2" charset="-78"/>
              </a:rPr>
              <a:t>قرار دادن خون روی نوار</a:t>
            </a:r>
            <a:endParaRPr lang="fa-IR" sz="3200" dirty="0">
              <a:solidFill>
                <a:schemeClr val="accent5">
                  <a:lumMod val="50000"/>
                </a:schemeClr>
              </a:solidFill>
              <a:cs typeface="B Titr" panose="00000700000000000000" pitchFamily="2" charset="-78"/>
            </a:endParaRPr>
          </a:p>
        </p:txBody>
      </p:sp>
      <p:pic>
        <p:nvPicPr>
          <p:cNvPr id="5" name="Content Placeholder 4" descr="C:\Users\user\Desktop\عکس کانال\104814_799.png"/>
          <p:cNvPicPr>
            <a:picLocks noGrp="1"/>
          </p:cNvPicPr>
          <p:nvPr>
            <p:ph idx="1"/>
          </p:nvPr>
        </p:nvPicPr>
        <p:blipFill rotWithShape="1">
          <a:blip r:embed="rId2"/>
          <a:srcRect l="-320" t="-10337" r="320" b="10337"/>
          <a:stretch/>
        </p:blipFill>
        <p:spPr bwMode="auto">
          <a:xfrm>
            <a:off x="1414462" y="1758156"/>
            <a:ext cx="6315075" cy="421005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71773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solidFill>
                  <a:schemeClr val="accent5">
                    <a:lumMod val="50000"/>
                  </a:schemeClr>
                </a:solidFill>
                <a:cs typeface="B Titr" pitchFamily="2" charset="-78"/>
              </a:rPr>
              <a:t>سایرنکات مهم</a:t>
            </a:r>
            <a:endParaRPr lang="fa-IR" sz="2800" dirty="0">
              <a:solidFill>
                <a:schemeClr val="accent5">
                  <a:lumMod val="50000"/>
                </a:schemeClr>
              </a:solidFill>
              <a:cs typeface="B Titr" pitchFamily="2" charset="-78"/>
            </a:endParaRPr>
          </a:p>
        </p:txBody>
      </p:sp>
      <p:sp>
        <p:nvSpPr>
          <p:cNvPr id="3" name="Content Placeholder 2"/>
          <p:cNvSpPr>
            <a:spLocks noGrp="1"/>
          </p:cNvSpPr>
          <p:nvPr>
            <p:ph idx="1"/>
          </p:nvPr>
        </p:nvSpPr>
        <p:spPr/>
        <p:txBody>
          <a:bodyPr>
            <a:normAutofit fontScale="92500"/>
          </a:bodyPr>
          <a:lstStyle/>
          <a:p>
            <a:pPr marL="0" indent="0" algn="r" rtl="1">
              <a:lnSpc>
                <a:spcPct val="150000"/>
              </a:lnSpc>
              <a:buNone/>
            </a:pPr>
            <a:r>
              <a:rPr lang="en-US" sz="2800" dirty="0" smtClean="0">
                <a:cs typeface="B Nazanin" pitchFamily="2" charset="-78"/>
              </a:rPr>
              <a:t>•</a:t>
            </a:r>
            <a:r>
              <a:rPr lang="fa-IR" sz="2800" dirty="0" smtClean="0">
                <a:cs typeface="B Nazanin" pitchFamily="2" charset="-78"/>
              </a:rPr>
              <a:t> نوار هر دستگاه مخصوص خود آن دستگاه است</a:t>
            </a:r>
            <a:r>
              <a:rPr lang="en-US" sz="2800" dirty="0" smtClean="0">
                <a:cs typeface="B Nazanin" pitchFamily="2" charset="-78"/>
              </a:rPr>
              <a:t>.</a:t>
            </a:r>
            <a:br>
              <a:rPr lang="en-US" sz="2800" dirty="0" smtClean="0">
                <a:cs typeface="B Nazanin" pitchFamily="2" charset="-78"/>
              </a:rPr>
            </a:br>
            <a:r>
              <a:rPr lang="fa-IR" sz="2800" dirty="0" smtClean="0">
                <a:cs typeface="B Nazanin" pitchFamily="2" charset="-78"/>
              </a:rPr>
              <a:t> </a:t>
            </a:r>
            <a:r>
              <a:rPr lang="en-US" sz="2800" dirty="0" smtClean="0">
                <a:cs typeface="B Nazanin" pitchFamily="2" charset="-78"/>
              </a:rPr>
              <a:t>•    </a:t>
            </a:r>
            <a:r>
              <a:rPr lang="fa-IR" sz="2800" dirty="0" smtClean="0">
                <a:cs typeface="B Nazanin" pitchFamily="2" charset="-78"/>
              </a:rPr>
              <a:t>از نوار فقط یک بار استفاده کنید</a:t>
            </a:r>
            <a:r>
              <a:rPr lang="en-US" sz="2800" dirty="0" smtClean="0">
                <a:cs typeface="B Nazanin" pitchFamily="2" charset="-78"/>
              </a:rPr>
              <a:t>.</a:t>
            </a:r>
            <a:br>
              <a:rPr lang="en-US" sz="2800" dirty="0" smtClean="0">
                <a:cs typeface="B Nazanin" pitchFamily="2" charset="-78"/>
              </a:rPr>
            </a:br>
            <a:r>
              <a:rPr lang="fa-IR" sz="2800" dirty="0" smtClean="0">
                <a:cs typeface="B Nazanin" pitchFamily="2" charset="-78"/>
              </a:rPr>
              <a:t> </a:t>
            </a:r>
            <a:r>
              <a:rPr lang="en-US" sz="2800" dirty="0" smtClean="0">
                <a:cs typeface="B Nazanin" pitchFamily="2" charset="-78"/>
              </a:rPr>
              <a:t>•    </a:t>
            </a:r>
            <a:r>
              <a:rPr lang="fa-IR" sz="2800" dirty="0" smtClean="0">
                <a:cs typeface="B Nazanin" pitchFamily="2" charset="-78"/>
              </a:rPr>
              <a:t>به تاریخ انقضاء درج شده بر روی بستۀ نوار اندازه گیری دقت نمایید. از نوار تاریخ گذشته هیچ وقت استفاده نکنید</a:t>
            </a:r>
            <a:r>
              <a:rPr lang="en-US" sz="2800" dirty="0" smtClean="0">
                <a:cs typeface="B Nazanin" pitchFamily="2" charset="-78"/>
              </a:rPr>
              <a:t>.</a:t>
            </a:r>
            <a:br>
              <a:rPr lang="en-US" sz="2800" dirty="0" smtClean="0">
                <a:cs typeface="B Nazanin" pitchFamily="2" charset="-78"/>
              </a:rPr>
            </a:br>
            <a:r>
              <a:rPr lang="en-US" sz="2800" dirty="0" smtClean="0">
                <a:cs typeface="B Nazanin" pitchFamily="2" charset="-78"/>
              </a:rPr>
              <a:t>•    </a:t>
            </a:r>
            <a:r>
              <a:rPr lang="fa-IR" sz="2800" dirty="0" smtClean="0">
                <a:cs typeface="B Nazanin" pitchFamily="2" charset="-78"/>
              </a:rPr>
              <a:t>همیشه درب نوار را ببندید</a:t>
            </a:r>
            <a:r>
              <a:rPr lang="en-US" sz="2800" dirty="0" smtClean="0">
                <a:cs typeface="B Nazanin" pitchFamily="2" charset="-78"/>
              </a:rPr>
              <a:t>.</a:t>
            </a:r>
            <a:br>
              <a:rPr lang="en-US" sz="2800" dirty="0" smtClean="0">
                <a:cs typeface="B Nazanin" pitchFamily="2" charset="-78"/>
              </a:rPr>
            </a:br>
            <a:r>
              <a:rPr lang="en-US" sz="2800" dirty="0" smtClean="0">
                <a:cs typeface="B Nazanin" pitchFamily="2" charset="-78"/>
              </a:rPr>
              <a:t>•    </a:t>
            </a:r>
            <a:r>
              <a:rPr lang="fa-IR" sz="2800" dirty="0" smtClean="0">
                <a:cs typeface="B Nazanin" pitchFamily="2" charset="-78"/>
              </a:rPr>
              <a:t>جعبه نوار را در دمای زیر 30 درجه سانتیگراد نگهداری کنید</a:t>
            </a:r>
            <a:r>
              <a:rPr lang="en-US" sz="2800" dirty="0" smtClean="0">
                <a:cs typeface="B Nazanin" pitchFamily="2" charset="-78"/>
              </a:rPr>
              <a:t>.</a:t>
            </a:r>
            <a:br>
              <a:rPr lang="en-US" sz="2800" dirty="0" smtClean="0">
                <a:cs typeface="B Nazanin" pitchFamily="2" charset="-78"/>
              </a:rPr>
            </a:br>
            <a:r>
              <a:rPr lang="en-US" sz="2800" dirty="0" smtClean="0">
                <a:cs typeface="B Nazanin" pitchFamily="2" charset="-78"/>
              </a:rPr>
              <a:t>•    </a:t>
            </a:r>
            <a:r>
              <a:rPr lang="fa-IR" sz="2800" dirty="0" smtClean="0">
                <a:cs typeface="B Nazanin" pitchFamily="2" charset="-78"/>
              </a:rPr>
              <a:t>هیچ گاه به سوزن قلم لنست، الکل نزنید، چرا که الکل آن را کند تر می کند</a:t>
            </a:r>
            <a:r>
              <a:rPr lang="en-US" sz="2800" dirty="0" smtClean="0">
                <a:cs typeface="B Nazanin" pitchFamily="2" charset="-78"/>
              </a:rPr>
              <a:t>.</a:t>
            </a:r>
            <a:endParaRPr lang="fa-IR" sz="2800" dirty="0">
              <a:cs typeface="B Nazanin"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chemeClr val="accent5">
                    <a:lumMod val="50000"/>
                  </a:schemeClr>
                </a:solidFill>
                <a:cs typeface="B Titr" panose="00000700000000000000" pitchFamily="2" charset="-78"/>
              </a:rPr>
              <a:t>امحاء زباله عفونی</a:t>
            </a:r>
            <a:endParaRPr lang="en-US" sz="3200" dirty="0">
              <a:solidFill>
                <a:schemeClr val="accent5">
                  <a:lumMod val="50000"/>
                </a:schemeClr>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800" dirty="0" smtClean="0">
                <a:cs typeface="B Nazanin" panose="00000400000000000000" pitchFamily="2" charset="-78"/>
              </a:rPr>
              <a:t>به </a:t>
            </a:r>
            <a:r>
              <a:rPr lang="fa-IR" sz="2800" dirty="0">
                <a:cs typeface="B Nazanin" panose="00000400000000000000" pitchFamily="2" charset="-78"/>
              </a:rPr>
              <a:t>‌منظور کاهش آلودگی، نوار تست قند خون و سوزن لنست را در ظرف‌های پلاستیکی ضخیم و دردار جمع کرده و دور بیندازید.</a:t>
            </a:r>
            <a:endParaRPr lang="en-US" sz="2800"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3200400"/>
            <a:ext cx="2667000" cy="2766060"/>
          </a:xfrm>
          <a:prstGeom prst="rect">
            <a:avLst/>
          </a:prstGeom>
        </p:spPr>
      </p:pic>
    </p:spTree>
    <p:extLst>
      <p:ext uri="{BB962C8B-B14F-4D97-AF65-F5344CB8AC3E}">
        <p14:creationId xmlns:p14="http://schemas.microsoft.com/office/powerpoint/2010/main" val="3700794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normAutofit fontScale="90000"/>
          </a:bodyPr>
          <a:lstStyle/>
          <a:p>
            <a:r>
              <a:rPr lang="fa-IR" dirty="0" smtClean="0">
                <a:solidFill>
                  <a:schemeClr val="accent5">
                    <a:lumMod val="75000"/>
                  </a:schemeClr>
                </a:solidFill>
                <a:cs typeface="B Titr" pitchFamily="2" charset="-78"/>
              </a:rPr>
              <a:t/>
            </a:r>
            <a:br>
              <a:rPr lang="fa-IR" dirty="0" smtClean="0">
                <a:solidFill>
                  <a:schemeClr val="accent5">
                    <a:lumMod val="75000"/>
                  </a:schemeClr>
                </a:solidFill>
                <a:cs typeface="B Titr" pitchFamily="2" charset="-78"/>
              </a:rPr>
            </a:br>
            <a:r>
              <a:rPr lang="fa-IR" dirty="0" smtClean="0">
                <a:solidFill>
                  <a:schemeClr val="accent5">
                    <a:lumMod val="75000"/>
                  </a:schemeClr>
                </a:solidFill>
                <a:cs typeface="B Titr" pitchFamily="2" charset="-78"/>
              </a:rPr>
              <a:t/>
            </a:r>
            <a:br>
              <a:rPr lang="fa-IR" dirty="0" smtClean="0">
                <a:solidFill>
                  <a:schemeClr val="accent5">
                    <a:lumMod val="75000"/>
                  </a:schemeClr>
                </a:solidFill>
                <a:cs typeface="B Titr" pitchFamily="2" charset="-78"/>
              </a:rPr>
            </a:br>
            <a:r>
              <a:rPr lang="fa-IR" dirty="0" smtClean="0">
                <a:solidFill>
                  <a:schemeClr val="accent5">
                    <a:lumMod val="75000"/>
                  </a:schemeClr>
                </a:solidFill>
                <a:cs typeface="B Titr" pitchFamily="2" charset="-78"/>
              </a:rPr>
              <a:t>با تشکر از توجه شما</a:t>
            </a:r>
            <a:br>
              <a:rPr lang="fa-IR" dirty="0" smtClean="0">
                <a:solidFill>
                  <a:schemeClr val="accent5">
                    <a:lumMod val="75000"/>
                  </a:schemeClr>
                </a:solidFill>
                <a:cs typeface="B Titr" pitchFamily="2" charset="-78"/>
              </a:rPr>
            </a:br>
            <a:endParaRPr lang="fa-IR" dirty="0"/>
          </a:p>
        </p:txBody>
      </p:sp>
      <p:sp>
        <p:nvSpPr>
          <p:cNvPr id="4" name="Content Placeholder 3"/>
          <p:cNvSpPr>
            <a:spLocks noGrp="1"/>
          </p:cNvSpPr>
          <p:nvPr>
            <p:ph idx="1"/>
          </p:nvPr>
        </p:nvSpPr>
        <p:spPr>
          <a:xfrm>
            <a:off x="457200" y="1666076"/>
            <a:ext cx="8229600" cy="4525963"/>
          </a:xfrm>
        </p:spPr>
        <p:txBody>
          <a:bodyPr>
            <a:normAutofit/>
          </a:bodyPr>
          <a:lstStyle/>
          <a:p>
            <a:pPr algn="ctr">
              <a:buNone/>
            </a:pPr>
            <a:endParaRPr lang="fa-IR" sz="4400" dirty="0" smtClean="0">
              <a:solidFill>
                <a:srgbClr val="C00000"/>
              </a:solidFill>
              <a:cs typeface="B Titr" pitchFamily="2" charset="-78"/>
            </a:endParaRPr>
          </a:p>
          <a:p>
            <a:pPr algn="ctr">
              <a:buNone/>
            </a:pPr>
            <a:endParaRPr lang="fa-IR" sz="4400" dirty="0" smtClean="0">
              <a:solidFill>
                <a:srgbClr val="C00000"/>
              </a:solidFill>
              <a:cs typeface="B Titr" pitchFamily="2" charset="-78"/>
            </a:endParaRPr>
          </a:p>
        </p:txBody>
      </p:sp>
      <p:pic>
        <p:nvPicPr>
          <p:cNvPr id="2051" name="Picture 3" descr="C:\Users\user\Desktop\عکس کانال\images (1).png"/>
          <p:cNvPicPr>
            <a:picLocks noChangeAspect="1" noChangeArrowheads="1"/>
          </p:cNvPicPr>
          <p:nvPr/>
        </p:nvPicPr>
        <p:blipFill>
          <a:blip r:embed="rId2"/>
          <a:srcRect/>
          <a:stretch>
            <a:fillRect/>
          </a:stretch>
        </p:blipFill>
        <p:spPr bwMode="auto">
          <a:xfrm>
            <a:off x="3428992" y="2857496"/>
            <a:ext cx="2143125" cy="21431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667000"/>
            <a:ext cx="8229600" cy="3459163"/>
          </a:xfrm>
        </p:spPr>
        <p:txBody>
          <a:bodyPr/>
          <a:lstStyle/>
          <a:p>
            <a:pPr algn="ctr" rtl="1">
              <a:buNone/>
            </a:pPr>
            <a:r>
              <a:rPr lang="fa-IR" b="1" dirty="0" smtClean="0">
                <a:solidFill>
                  <a:schemeClr val="accent1">
                    <a:lumMod val="75000"/>
                  </a:schemeClr>
                </a:solidFill>
                <a:cs typeface="B Titr" pitchFamily="2" charset="-78"/>
              </a:rPr>
              <a:t>1. ابزار مورد نیاز برای تست قند خون</a:t>
            </a:r>
            <a:endParaRPr lang="fa-IR" b="1" dirty="0">
              <a:solidFill>
                <a:schemeClr val="accent1">
                  <a:lumMod val="75000"/>
                </a:schemeClr>
              </a:solidFill>
              <a:cs typeface="B Titr"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lvl="0" algn="r" rtl="1"/>
            <a:r>
              <a:rPr lang="fa-IR" b="1" dirty="0" smtClean="0">
                <a:solidFill>
                  <a:schemeClr val="accent5">
                    <a:lumMod val="50000"/>
                  </a:schemeClr>
                </a:solidFill>
                <a:cs typeface="B Nazanin" pitchFamily="2" charset="-78"/>
              </a:rPr>
              <a:t>دستگاه تست قند خون : </a:t>
            </a:r>
            <a:r>
              <a:rPr lang="fa-IR" dirty="0" smtClean="0">
                <a:cs typeface="B Nazanin" pitchFamily="2" charset="-78"/>
              </a:rPr>
              <a:t>برای نشان دادن عدد قند خون</a:t>
            </a:r>
            <a:endParaRPr lang="en-US" dirty="0" smtClean="0">
              <a:cs typeface="B Nazanin" pitchFamily="2" charset="-78"/>
            </a:endParaRPr>
          </a:p>
        </p:txBody>
      </p:sp>
      <p:pic>
        <p:nvPicPr>
          <p:cNvPr id="1026" name="Picture 2" descr="C:\Users\user\Desktop\عکس کانال\48680809-Glucometer-icon-Stock-Vector.jpg"/>
          <p:cNvPicPr>
            <a:picLocks noChangeAspect="1" noChangeArrowheads="1"/>
          </p:cNvPicPr>
          <p:nvPr/>
        </p:nvPicPr>
        <p:blipFill>
          <a:blip r:embed="rId2" cstate="print"/>
          <a:srcRect/>
          <a:stretch>
            <a:fillRect/>
          </a:stretch>
        </p:blipFill>
        <p:spPr bwMode="auto">
          <a:xfrm>
            <a:off x="2362200" y="2057400"/>
            <a:ext cx="3962400" cy="3352800"/>
          </a:xfrm>
          <a:prstGeom prst="roundRect">
            <a:avLst>
              <a:gd name="adj" fmla="val 4167"/>
            </a:avLst>
          </a:prstGeom>
          <a:solidFill>
            <a:srgbClr val="FFFFFF"/>
          </a:solidFill>
          <a:ln w="76200" cap="sq">
            <a:solidFill>
              <a:schemeClr val="accent1"/>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r" rtl="1"/>
            <a:r>
              <a:rPr lang="fa-IR" sz="2800" b="1" dirty="0" smtClean="0">
                <a:solidFill>
                  <a:schemeClr val="accent1">
                    <a:lumMod val="75000"/>
                  </a:schemeClr>
                </a:solidFill>
                <a:cs typeface="B Nazanin" pitchFamily="2" charset="-78"/>
              </a:rPr>
              <a:t>نوار تست: </a:t>
            </a:r>
            <a:r>
              <a:rPr lang="fa-IR" sz="2800" dirty="0" smtClean="0">
                <a:cs typeface="B Nazanin" pitchFamily="2" charset="-78"/>
              </a:rPr>
              <a:t>برای جمع آوری خون</a:t>
            </a:r>
          </a:p>
          <a:p>
            <a:pPr lvl="0" algn="r" rtl="1"/>
            <a:endParaRPr lang="fa-IR" sz="2800" dirty="0" smtClean="0">
              <a:cs typeface="B Nazanin" pitchFamily="2" charset="-78"/>
            </a:endParaRPr>
          </a:p>
          <a:p>
            <a:pPr lvl="0" algn="r" rtl="1"/>
            <a:endParaRPr lang="fa-IR" sz="2800" dirty="0" smtClean="0">
              <a:cs typeface="B Nazanin" pitchFamily="2" charset="-78"/>
            </a:endParaRPr>
          </a:p>
          <a:p>
            <a:pPr lvl="0" algn="r" rtl="1"/>
            <a:r>
              <a:rPr lang="fa-IR" sz="2800" b="1" dirty="0" smtClean="0">
                <a:solidFill>
                  <a:schemeClr val="accent1">
                    <a:lumMod val="75000"/>
                  </a:schemeClr>
                </a:solidFill>
                <a:cs typeface="B Nazanin" pitchFamily="2" charset="-78"/>
              </a:rPr>
              <a:t>لنست یا سوزن کوچک:</a:t>
            </a:r>
            <a:r>
              <a:rPr lang="fa-IR" sz="2800" dirty="0" smtClean="0">
                <a:cs typeface="B Nazanin" pitchFamily="2" charset="-78"/>
              </a:rPr>
              <a:t>  که داخل قلم لنست گذاشته می شود و یا به تنهایی برای سوراخ کردن انگشت استفاده می شود</a:t>
            </a:r>
            <a:r>
              <a:rPr lang="en-US" sz="2800" dirty="0" smtClean="0">
                <a:cs typeface="B Nazanin" pitchFamily="2" charset="-78"/>
              </a:rPr>
              <a:t>.</a:t>
            </a:r>
          </a:p>
          <a:p>
            <a:pPr algn="r"/>
            <a:endParaRPr lang="fa-IR" dirty="0" smtClean="0"/>
          </a:p>
          <a:p>
            <a:endParaRPr lang="fa-IR" dirty="0"/>
          </a:p>
        </p:txBody>
      </p:sp>
      <p:pic>
        <p:nvPicPr>
          <p:cNvPr id="4" name="Picture 2" descr="C:\Users\user\Desktop\عکس کانال\Selecta-Med-Strip-2.jpg"/>
          <p:cNvPicPr>
            <a:picLocks noChangeAspect="1" noChangeArrowheads="1"/>
          </p:cNvPicPr>
          <p:nvPr/>
        </p:nvPicPr>
        <p:blipFill>
          <a:blip r:embed="rId2" cstate="print"/>
          <a:srcRect/>
          <a:stretch>
            <a:fillRect/>
          </a:stretch>
        </p:blipFill>
        <p:spPr bwMode="auto">
          <a:xfrm>
            <a:off x="1234751" y="4648200"/>
            <a:ext cx="1676400" cy="1371600"/>
          </a:xfrm>
          <a:prstGeom prst="roundRect">
            <a:avLst>
              <a:gd name="adj" fmla="val 4167"/>
            </a:avLst>
          </a:prstGeom>
          <a:solidFill>
            <a:srgbClr val="FFFFFF"/>
          </a:solidFill>
          <a:ln w="76200" cap="sq">
            <a:solidFill>
              <a:schemeClr val="accent1"/>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Picture 2" descr="C:\Users\user\Desktop\عکس کانال\GTS GL42-800x800.jpg"/>
          <p:cNvPicPr>
            <a:picLocks noChangeAspect="1" noChangeArrowheads="1"/>
          </p:cNvPicPr>
          <p:nvPr/>
        </p:nvPicPr>
        <p:blipFill>
          <a:blip r:embed="rId3" cstate="print"/>
          <a:srcRect/>
          <a:stretch>
            <a:fillRect/>
          </a:stretch>
        </p:blipFill>
        <p:spPr bwMode="auto">
          <a:xfrm>
            <a:off x="1219200" y="1447800"/>
            <a:ext cx="1600200" cy="1295400"/>
          </a:xfrm>
          <a:prstGeom prst="roundRect">
            <a:avLst>
              <a:gd name="adj" fmla="val 4167"/>
            </a:avLst>
          </a:prstGeom>
          <a:solidFill>
            <a:srgbClr val="FFFFFF"/>
          </a:solidFill>
          <a:ln w="76200" cap="sq">
            <a:solidFill>
              <a:schemeClr val="accent1"/>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5">
                    <a:lumMod val="50000"/>
                  </a:schemeClr>
                </a:solidFill>
                <a:cs typeface="B Titr" panose="00000700000000000000" pitchFamily="2" charset="-78"/>
              </a:rPr>
              <a:t>قلم تست قندخون</a:t>
            </a:r>
            <a:endParaRPr lang="en-US" dirty="0"/>
          </a:p>
        </p:txBody>
      </p:sp>
      <p:sp>
        <p:nvSpPr>
          <p:cNvPr id="3" name="Content Placeholder 2"/>
          <p:cNvSpPr>
            <a:spLocks noGrp="1"/>
          </p:cNvSpPr>
          <p:nvPr>
            <p:ph idx="1"/>
          </p:nvPr>
        </p:nvSpPr>
        <p:spPr/>
        <p:txBody>
          <a:bodyPr/>
          <a:lstStyle/>
          <a:p>
            <a:pPr algn="r" rtl="1">
              <a:lnSpc>
                <a:spcPct val="150000"/>
              </a:lnSpc>
            </a:pPr>
            <a:endParaRPr lang="fa-IR" dirty="0" smtClean="0">
              <a:cs typeface="B Nazanin" panose="00000400000000000000" pitchFamily="2" charset="-78"/>
            </a:endParaRPr>
          </a:p>
          <a:p>
            <a:pPr algn="just" rtl="1"/>
            <a:r>
              <a:rPr lang="fa-IR" sz="2800" dirty="0" smtClean="0">
                <a:cs typeface="B Nazanin" panose="00000400000000000000" pitchFamily="2" charset="-78"/>
              </a:rPr>
              <a:t>هنگام خونگیری ، لنست درون قلم </a:t>
            </a:r>
          </a:p>
          <a:p>
            <a:pPr marL="0" indent="0" algn="just" rtl="1">
              <a:buNone/>
            </a:pPr>
            <a:r>
              <a:rPr lang="fa-IR" sz="2800" dirty="0" smtClean="0">
                <a:cs typeface="B Nazanin" panose="00000400000000000000" pitchFamily="2" charset="-78"/>
              </a:rPr>
              <a:t>    قرار می گیرد و شدت ضربه را </a:t>
            </a:r>
          </a:p>
          <a:p>
            <a:pPr marL="0" indent="0" algn="just" rtl="1">
              <a:buNone/>
            </a:pPr>
            <a:r>
              <a:rPr lang="fa-IR" sz="2800" dirty="0" smtClean="0">
                <a:cs typeface="B Nazanin" panose="00000400000000000000" pitchFamily="2" charset="-78"/>
              </a:rPr>
              <a:t>   میتوان به وسیله آن تنظیم نمود.</a:t>
            </a:r>
          </a:p>
          <a:p>
            <a:pPr marL="0" indent="0" algn="just" rtl="1">
              <a:buNone/>
            </a:pPr>
            <a:r>
              <a:rPr lang="fa-IR" dirty="0">
                <a:cs typeface="B Nazanin" panose="00000400000000000000" pitchFamily="2" charset="-78"/>
              </a:rPr>
              <a:t> </a:t>
            </a:r>
            <a:r>
              <a:rPr lang="fa-IR" dirty="0" smtClean="0">
                <a:cs typeface="B Nazanin" panose="00000400000000000000" pitchFamily="2" charset="-78"/>
              </a:rPr>
              <a:t>نکته:</a:t>
            </a:r>
          </a:p>
          <a:p>
            <a:pPr marL="0" indent="0" algn="just" rtl="1">
              <a:buNone/>
            </a:pPr>
            <a:r>
              <a:rPr lang="fa-IR" sz="2800" dirty="0" smtClean="0">
                <a:cs typeface="B Nazanin" panose="00000400000000000000" pitchFamily="2" charset="-78"/>
              </a:rPr>
              <a:t>استفاده از قلم در </a:t>
            </a:r>
            <a:r>
              <a:rPr lang="fa-IR" sz="2800" dirty="0" smtClean="0">
                <a:cs typeface="B Nazanin" panose="00000400000000000000" pitchFamily="2" charset="-78"/>
              </a:rPr>
              <a:t>همه موارد ضرورت </a:t>
            </a:r>
            <a:r>
              <a:rPr lang="fa-IR" sz="2800" dirty="0" smtClean="0">
                <a:cs typeface="B Nazanin" panose="00000400000000000000" pitchFamily="2" charset="-78"/>
              </a:rPr>
              <a:t>ندارد.</a:t>
            </a:r>
            <a:endParaRPr lang="en-US" sz="2800" dirty="0">
              <a:cs typeface="B Nazanin" panose="00000400000000000000" pitchFamily="2" charset="-78"/>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148681"/>
            <a:ext cx="2743200" cy="3413919"/>
          </a:xfrm>
          <a:prstGeom prst="rect">
            <a:avLst/>
          </a:prstGeom>
        </p:spPr>
      </p:pic>
    </p:spTree>
    <p:extLst>
      <p:ext uri="{BB962C8B-B14F-4D97-AF65-F5344CB8AC3E}">
        <p14:creationId xmlns:p14="http://schemas.microsoft.com/office/powerpoint/2010/main" val="171626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r" rtl="1"/>
            <a:r>
              <a:rPr lang="fa-IR" b="1" dirty="0" smtClean="0">
                <a:solidFill>
                  <a:schemeClr val="accent5">
                    <a:lumMod val="50000"/>
                  </a:schemeClr>
                </a:solidFill>
                <a:cs typeface="B Nazanin" pitchFamily="2" charset="-78"/>
              </a:rPr>
              <a:t>دفترچه راهنما:</a:t>
            </a:r>
          </a:p>
          <a:p>
            <a:pPr lvl="0" algn="r" rtl="1">
              <a:lnSpc>
                <a:spcPct val="150000"/>
              </a:lnSpc>
              <a:buNone/>
            </a:pPr>
            <a:r>
              <a:rPr lang="fa-IR" dirty="0" smtClean="0">
                <a:cs typeface="B Nazanin" pitchFamily="2" charset="-78"/>
              </a:rPr>
              <a:t> اطلاعاتی در مورد دستگاه </a:t>
            </a:r>
            <a:r>
              <a:rPr lang="fa-IR" dirty="0" smtClean="0">
                <a:cs typeface="B Nazanin" pitchFamily="2" charset="-78"/>
              </a:rPr>
              <a:t>و روش استفاده به </a:t>
            </a:r>
            <a:r>
              <a:rPr lang="fa-IR" dirty="0" smtClean="0">
                <a:cs typeface="B Nazanin" pitchFamily="2" charset="-78"/>
              </a:rPr>
              <a:t>شما می دهد. </a:t>
            </a:r>
          </a:p>
          <a:p>
            <a:pPr lvl="0" algn="r" rtl="1">
              <a:lnSpc>
                <a:spcPct val="150000"/>
              </a:lnSpc>
              <a:buNone/>
            </a:pPr>
            <a:r>
              <a:rPr lang="fa-IR" dirty="0" smtClean="0">
                <a:cs typeface="B Nazanin" pitchFamily="2" charset="-78"/>
              </a:rPr>
              <a:t>توجه: دفترچه را در نگهداری کنید.</a:t>
            </a:r>
            <a:endParaRPr lang="en-US" dirty="0" smtClean="0">
              <a:cs typeface="B Nazanin" pitchFamily="2" charset="-78"/>
            </a:endParaRPr>
          </a:p>
          <a:p>
            <a:pPr marL="0" indent="0">
              <a:buNone/>
            </a:pPr>
            <a:endParaRPr lang="fa-IR" dirty="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457200" y="2590801"/>
            <a:ext cx="8229600" cy="2362200"/>
          </a:xfrm>
        </p:spPr>
        <p:txBody>
          <a:bodyPr/>
          <a:lstStyle/>
          <a:p>
            <a:pPr algn="ctr" rtl="1">
              <a:buNone/>
            </a:pPr>
            <a:r>
              <a:rPr lang="fa-IR" dirty="0" smtClean="0">
                <a:solidFill>
                  <a:schemeClr val="accent5">
                    <a:lumMod val="50000"/>
                  </a:schemeClr>
                </a:solidFill>
                <a:cs typeface="B Titr" pitchFamily="2" charset="-78"/>
              </a:rPr>
              <a:t> 2. انجام تست قند خون با گلوکومتر</a:t>
            </a:r>
            <a:endParaRPr lang="fa-IR" dirty="0">
              <a:solidFill>
                <a:schemeClr val="accent5">
                  <a:lumMod val="50000"/>
                </a:schemeClr>
              </a:solidFill>
              <a:cs typeface="B Titr"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chemeClr val="accent5">
                    <a:lumMod val="50000"/>
                  </a:schemeClr>
                </a:solidFill>
                <a:cs typeface="B Titr" panose="00000700000000000000" pitchFamily="2" charset="-78"/>
              </a:rPr>
              <a:t>مراحل استفاده از گلوکومتر</a:t>
            </a:r>
            <a:endParaRPr lang="en-US" sz="3200" dirty="0">
              <a:solidFill>
                <a:schemeClr val="accent5">
                  <a:lumMod val="50000"/>
                </a:schemeClr>
              </a:solidFill>
              <a:cs typeface="B Titr" panose="00000700000000000000" pitchFamily="2" charset="-78"/>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1295" y="1600200"/>
            <a:ext cx="7321410" cy="4525963"/>
          </a:xfrm>
        </p:spPr>
      </p:pic>
    </p:spTree>
    <p:extLst>
      <p:ext uri="{BB962C8B-B14F-4D97-AF65-F5344CB8AC3E}">
        <p14:creationId xmlns:p14="http://schemas.microsoft.com/office/powerpoint/2010/main" val="122111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chemeClr val="accent5">
                    <a:lumMod val="50000"/>
                  </a:schemeClr>
                </a:solidFill>
                <a:cs typeface="B Titr" pitchFamily="2" charset="-78"/>
              </a:rPr>
              <a:t>شستشوی دست</a:t>
            </a:r>
            <a:endParaRPr lang="fa-IR" sz="3200" dirty="0">
              <a:solidFill>
                <a:schemeClr val="accent5">
                  <a:lumMod val="50000"/>
                </a:schemeClr>
              </a:solidFill>
              <a:cs typeface="B Titr"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800" dirty="0" smtClean="0"/>
              <a:t>در صورت امکان </a:t>
            </a:r>
            <a:r>
              <a:rPr lang="fa-IR" sz="2800" dirty="0" smtClean="0">
                <a:cs typeface="B Nazanin" pitchFamily="2" charset="-78"/>
              </a:rPr>
              <a:t>قبل از تست قند خون دستان خود را با آب ولرم و صابون بشویید و خوب خشک کنید</a:t>
            </a:r>
            <a:r>
              <a:rPr lang="en-US" sz="2800" dirty="0" smtClean="0">
                <a:cs typeface="B Nazanin" pitchFamily="2" charset="-78"/>
              </a:rPr>
              <a:t>.</a:t>
            </a:r>
            <a:br>
              <a:rPr lang="en-US" sz="2800" dirty="0" smtClean="0">
                <a:cs typeface="B Nazanin" pitchFamily="2" charset="-78"/>
              </a:rPr>
            </a:br>
            <a:r>
              <a:rPr lang="fa-IR" sz="2800" dirty="0" smtClean="0">
                <a:cs typeface="B Nazanin" pitchFamily="2" charset="-78"/>
              </a:rPr>
              <a:t> </a:t>
            </a:r>
            <a:r>
              <a:rPr lang="en-US" sz="2800" dirty="0" smtClean="0">
                <a:cs typeface="B Nazanin" pitchFamily="2" charset="-78"/>
              </a:rPr>
              <a:t>•    </a:t>
            </a:r>
            <a:r>
              <a:rPr lang="fa-IR" sz="2800" dirty="0" smtClean="0">
                <a:cs typeface="B Nazanin" pitchFamily="2" charset="-78"/>
              </a:rPr>
              <a:t> نوک انگشت را با الکل اتانول 70 درصد از مرکز به اطراف پاک کنید و صبر کنید الکل خشک شود.</a:t>
            </a: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pic>
        <p:nvPicPr>
          <p:cNvPr id="7" name="Picture 2" descr="C:\Users\user\Desktop\عکس کانال\free-hand-washing-clip-art-clean-hands-clip-art-image-search.jpg"/>
          <p:cNvPicPr>
            <a:picLocks noChangeAspect="1" noChangeArrowheads="1"/>
          </p:cNvPicPr>
          <p:nvPr/>
        </p:nvPicPr>
        <p:blipFill>
          <a:blip r:embed="rId2" cstate="print"/>
          <a:srcRect/>
          <a:stretch>
            <a:fillRect/>
          </a:stretch>
        </p:blipFill>
        <p:spPr bwMode="auto">
          <a:xfrm>
            <a:off x="3886200" y="4570121"/>
            <a:ext cx="1676400" cy="1752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446</Words>
  <Application>Microsoft Office PowerPoint</Application>
  <PresentationFormat>On-screen Show (4:3)</PresentationFormat>
  <Paragraphs>51</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 Nazanin</vt:lpstr>
      <vt:lpstr>B Titr</vt:lpstr>
      <vt:lpstr>Calibri</vt:lpstr>
      <vt:lpstr>Times New Roman</vt:lpstr>
      <vt:lpstr>Office Theme</vt:lpstr>
      <vt:lpstr>راهنمای اندازه گیری قند خون با دستگاه گلوکومتر</vt:lpstr>
      <vt:lpstr>PowerPoint Presentation</vt:lpstr>
      <vt:lpstr>PowerPoint Presentation</vt:lpstr>
      <vt:lpstr>PowerPoint Presentation</vt:lpstr>
      <vt:lpstr>قلم تست قندخون</vt:lpstr>
      <vt:lpstr>PowerPoint Presentation</vt:lpstr>
      <vt:lpstr>PowerPoint Presentation</vt:lpstr>
      <vt:lpstr>مراحل استفاده از گلوکومتر</vt:lpstr>
      <vt:lpstr>شستشوی دست</vt:lpstr>
      <vt:lpstr>جاگذاری لنست ونوار تست قند خون</vt:lpstr>
      <vt:lpstr>انتخاب انگشت مناسب خونگیری</vt:lpstr>
      <vt:lpstr>محل مناسب خونگیری از انگشت</vt:lpstr>
      <vt:lpstr>محل مناسب خونگیری از انگشت</vt:lpstr>
      <vt:lpstr>استفاده از لنست</vt:lpstr>
      <vt:lpstr>مقدار خون لازم برای گلوکومتر</vt:lpstr>
      <vt:lpstr>قرار دادن خون روی نوار</vt:lpstr>
      <vt:lpstr>سایرنکات مهم</vt:lpstr>
      <vt:lpstr>امحاء زباله عفونی</vt:lpstr>
      <vt:lpstr>  با تشکر از توجه شما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اندازه گیری قند خون با دستگاه گلوکومتر</dc:title>
  <dc:creator>user</dc:creator>
  <cp:lastModifiedBy>ندا هادي زاده</cp:lastModifiedBy>
  <cp:revision>82</cp:revision>
  <dcterms:created xsi:type="dcterms:W3CDTF">2006-08-16T00:00:00Z</dcterms:created>
  <dcterms:modified xsi:type="dcterms:W3CDTF">2023-12-02T08:08:52Z</dcterms:modified>
</cp:coreProperties>
</file>