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63" r:id="rId2"/>
    <p:sldId id="264" r:id="rId3"/>
    <p:sldId id="265" r:id="rId4"/>
    <p:sldId id="266" r:id="rId5"/>
  </p:sldIdLst>
  <p:sldSz cx="5867400" cy="7667625"/>
  <p:notesSz cx="6858000" cy="9144000"/>
  <p:defaultTextStyle>
    <a:defPPr>
      <a:defRPr lang="fa-IR"/>
    </a:defPPr>
    <a:lvl1pPr marL="0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1pPr>
    <a:lvl2pPr marL="414498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2pPr>
    <a:lvl3pPr marL="828995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3pPr>
    <a:lvl4pPr marL="1243493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4pPr>
    <a:lvl5pPr marL="1657990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5pPr>
    <a:lvl6pPr marL="2072488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6pPr>
    <a:lvl7pPr marL="2486985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7pPr>
    <a:lvl8pPr marL="2901483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8pPr>
    <a:lvl9pPr marL="3315980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45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055" y="1254864"/>
            <a:ext cx="4987290" cy="2669469"/>
          </a:xfrm>
        </p:spPr>
        <p:txBody>
          <a:bodyPr anchor="b"/>
          <a:lstStyle>
            <a:lvl1pPr algn="ctr">
              <a:defRPr sz="3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425" y="4027279"/>
            <a:ext cx="4400550" cy="1851234"/>
          </a:xfrm>
        </p:spPr>
        <p:txBody>
          <a:bodyPr/>
          <a:lstStyle>
            <a:lvl1pPr marL="0" indent="0" algn="ctr">
              <a:buNone/>
              <a:defRPr sz="1540"/>
            </a:lvl1pPr>
            <a:lvl2pPr marL="293385" indent="0" algn="ctr">
              <a:buNone/>
              <a:defRPr sz="1283"/>
            </a:lvl2pPr>
            <a:lvl3pPr marL="586770" indent="0" algn="ctr">
              <a:buNone/>
              <a:defRPr sz="1155"/>
            </a:lvl3pPr>
            <a:lvl4pPr marL="880156" indent="0" algn="ctr">
              <a:buNone/>
              <a:defRPr sz="1027"/>
            </a:lvl4pPr>
            <a:lvl5pPr marL="1173541" indent="0" algn="ctr">
              <a:buNone/>
              <a:defRPr sz="1027"/>
            </a:lvl5pPr>
            <a:lvl6pPr marL="1466926" indent="0" algn="ctr">
              <a:buNone/>
              <a:defRPr sz="1027"/>
            </a:lvl6pPr>
            <a:lvl7pPr marL="1760311" indent="0" algn="ctr">
              <a:buNone/>
              <a:defRPr sz="1027"/>
            </a:lvl7pPr>
            <a:lvl8pPr marL="2053697" indent="0" algn="ctr">
              <a:buNone/>
              <a:defRPr sz="1027"/>
            </a:lvl8pPr>
            <a:lvl9pPr marL="2347082" indent="0" algn="ctr">
              <a:buNone/>
              <a:defRPr sz="102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32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98859" y="408230"/>
            <a:ext cx="1265158" cy="64979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3384" y="408230"/>
            <a:ext cx="3722132" cy="64979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001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058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28" y="1911584"/>
            <a:ext cx="5060633" cy="3189518"/>
          </a:xfrm>
        </p:spPr>
        <p:txBody>
          <a:bodyPr anchor="b"/>
          <a:lstStyle>
            <a:lvl1pPr>
              <a:defRPr sz="3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328" y="5131276"/>
            <a:ext cx="5060633" cy="1677292"/>
          </a:xfrm>
        </p:spPr>
        <p:txBody>
          <a:bodyPr/>
          <a:lstStyle>
            <a:lvl1pPr marL="0" indent="0">
              <a:buNone/>
              <a:defRPr sz="1540">
                <a:solidFill>
                  <a:schemeClr val="tx1"/>
                </a:solidFill>
              </a:defRPr>
            </a:lvl1pPr>
            <a:lvl2pPr marL="293385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2pPr>
            <a:lvl3pPr marL="5867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3pPr>
            <a:lvl4pPr marL="880156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4pPr>
            <a:lvl5pPr marL="1173541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5pPr>
            <a:lvl6pPr marL="1466926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6pPr>
            <a:lvl7pPr marL="1760311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7pPr>
            <a:lvl8pPr marL="2053697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8pPr>
            <a:lvl9pPr marL="2347082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528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384" y="2041150"/>
            <a:ext cx="2493645" cy="486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0371" y="2041150"/>
            <a:ext cx="2493645" cy="486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307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48" y="408232"/>
            <a:ext cx="5060633" cy="14820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149" y="1879634"/>
            <a:ext cx="2482185" cy="921179"/>
          </a:xfrm>
        </p:spPr>
        <p:txBody>
          <a:bodyPr anchor="b"/>
          <a:lstStyle>
            <a:lvl1pPr marL="0" indent="0">
              <a:buNone/>
              <a:defRPr sz="1540" b="1"/>
            </a:lvl1pPr>
            <a:lvl2pPr marL="293385" indent="0">
              <a:buNone/>
              <a:defRPr sz="1283" b="1"/>
            </a:lvl2pPr>
            <a:lvl3pPr marL="586770" indent="0">
              <a:buNone/>
              <a:defRPr sz="1155" b="1"/>
            </a:lvl3pPr>
            <a:lvl4pPr marL="880156" indent="0">
              <a:buNone/>
              <a:defRPr sz="1027" b="1"/>
            </a:lvl4pPr>
            <a:lvl5pPr marL="1173541" indent="0">
              <a:buNone/>
              <a:defRPr sz="1027" b="1"/>
            </a:lvl5pPr>
            <a:lvl6pPr marL="1466926" indent="0">
              <a:buNone/>
              <a:defRPr sz="1027" b="1"/>
            </a:lvl6pPr>
            <a:lvl7pPr marL="1760311" indent="0">
              <a:buNone/>
              <a:defRPr sz="1027" b="1"/>
            </a:lvl7pPr>
            <a:lvl8pPr marL="2053697" indent="0">
              <a:buNone/>
              <a:defRPr sz="1027" b="1"/>
            </a:lvl8pPr>
            <a:lvl9pPr marL="2347082" indent="0">
              <a:buNone/>
              <a:defRPr sz="102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149" y="2800813"/>
            <a:ext cx="2482185" cy="41195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0372" y="1879634"/>
            <a:ext cx="2494409" cy="921179"/>
          </a:xfrm>
        </p:spPr>
        <p:txBody>
          <a:bodyPr anchor="b"/>
          <a:lstStyle>
            <a:lvl1pPr marL="0" indent="0">
              <a:buNone/>
              <a:defRPr sz="1540" b="1"/>
            </a:lvl1pPr>
            <a:lvl2pPr marL="293385" indent="0">
              <a:buNone/>
              <a:defRPr sz="1283" b="1"/>
            </a:lvl2pPr>
            <a:lvl3pPr marL="586770" indent="0">
              <a:buNone/>
              <a:defRPr sz="1155" b="1"/>
            </a:lvl3pPr>
            <a:lvl4pPr marL="880156" indent="0">
              <a:buNone/>
              <a:defRPr sz="1027" b="1"/>
            </a:lvl4pPr>
            <a:lvl5pPr marL="1173541" indent="0">
              <a:buNone/>
              <a:defRPr sz="1027" b="1"/>
            </a:lvl5pPr>
            <a:lvl6pPr marL="1466926" indent="0">
              <a:buNone/>
              <a:defRPr sz="1027" b="1"/>
            </a:lvl6pPr>
            <a:lvl7pPr marL="1760311" indent="0">
              <a:buNone/>
              <a:defRPr sz="1027" b="1"/>
            </a:lvl7pPr>
            <a:lvl8pPr marL="2053697" indent="0">
              <a:buNone/>
              <a:defRPr sz="1027" b="1"/>
            </a:lvl8pPr>
            <a:lvl9pPr marL="2347082" indent="0">
              <a:buNone/>
              <a:defRPr sz="102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0372" y="2800813"/>
            <a:ext cx="2494409" cy="41195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468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280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095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48" y="511175"/>
            <a:ext cx="1892389" cy="1789113"/>
          </a:xfrm>
        </p:spPr>
        <p:txBody>
          <a:bodyPr anchor="b"/>
          <a:lstStyle>
            <a:lvl1pPr>
              <a:defRPr sz="205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409" y="1103997"/>
            <a:ext cx="2970371" cy="5448984"/>
          </a:xfrm>
        </p:spPr>
        <p:txBody>
          <a:bodyPr/>
          <a:lstStyle>
            <a:lvl1pPr>
              <a:defRPr sz="2053"/>
            </a:lvl1pPr>
            <a:lvl2pPr>
              <a:defRPr sz="1797"/>
            </a:lvl2pPr>
            <a:lvl3pPr>
              <a:defRPr sz="1540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48" y="2300288"/>
            <a:ext cx="1892389" cy="4261567"/>
          </a:xfrm>
        </p:spPr>
        <p:txBody>
          <a:bodyPr/>
          <a:lstStyle>
            <a:lvl1pPr marL="0" indent="0">
              <a:buNone/>
              <a:defRPr sz="1027"/>
            </a:lvl1pPr>
            <a:lvl2pPr marL="293385" indent="0">
              <a:buNone/>
              <a:defRPr sz="898"/>
            </a:lvl2pPr>
            <a:lvl3pPr marL="586770" indent="0">
              <a:buNone/>
              <a:defRPr sz="770"/>
            </a:lvl3pPr>
            <a:lvl4pPr marL="880156" indent="0">
              <a:buNone/>
              <a:defRPr sz="642"/>
            </a:lvl4pPr>
            <a:lvl5pPr marL="1173541" indent="0">
              <a:buNone/>
              <a:defRPr sz="642"/>
            </a:lvl5pPr>
            <a:lvl6pPr marL="1466926" indent="0">
              <a:buNone/>
              <a:defRPr sz="642"/>
            </a:lvl6pPr>
            <a:lvl7pPr marL="1760311" indent="0">
              <a:buNone/>
              <a:defRPr sz="642"/>
            </a:lvl7pPr>
            <a:lvl8pPr marL="2053697" indent="0">
              <a:buNone/>
              <a:defRPr sz="642"/>
            </a:lvl8pPr>
            <a:lvl9pPr marL="2347082" indent="0">
              <a:buNone/>
              <a:defRPr sz="6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348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48" y="511175"/>
            <a:ext cx="1892389" cy="1789113"/>
          </a:xfrm>
        </p:spPr>
        <p:txBody>
          <a:bodyPr anchor="b"/>
          <a:lstStyle>
            <a:lvl1pPr>
              <a:defRPr sz="205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94409" y="1103997"/>
            <a:ext cx="2970371" cy="5448984"/>
          </a:xfrm>
        </p:spPr>
        <p:txBody>
          <a:bodyPr anchor="t"/>
          <a:lstStyle>
            <a:lvl1pPr marL="0" indent="0">
              <a:buNone/>
              <a:defRPr sz="2053"/>
            </a:lvl1pPr>
            <a:lvl2pPr marL="293385" indent="0">
              <a:buNone/>
              <a:defRPr sz="1797"/>
            </a:lvl2pPr>
            <a:lvl3pPr marL="586770" indent="0">
              <a:buNone/>
              <a:defRPr sz="1540"/>
            </a:lvl3pPr>
            <a:lvl4pPr marL="880156" indent="0">
              <a:buNone/>
              <a:defRPr sz="1283"/>
            </a:lvl4pPr>
            <a:lvl5pPr marL="1173541" indent="0">
              <a:buNone/>
              <a:defRPr sz="1283"/>
            </a:lvl5pPr>
            <a:lvl6pPr marL="1466926" indent="0">
              <a:buNone/>
              <a:defRPr sz="1283"/>
            </a:lvl6pPr>
            <a:lvl7pPr marL="1760311" indent="0">
              <a:buNone/>
              <a:defRPr sz="1283"/>
            </a:lvl7pPr>
            <a:lvl8pPr marL="2053697" indent="0">
              <a:buNone/>
              <a:defRPr sz="1283"/>
            </a:lvl8pPr>
            <a:lvl9pPr marL="2347082" indent="0">
              <a:buNone/>
              <a:defRPr sz="128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48" y="2300288"/>
            <a:ext cx="1892389" cy="4261567"/>
          </a:xfrm>
        </p:spPr>
        <p:txBody>
          <a:bodyPr/>
          <a:lstStyle>
            <a:lvl1pPr marL="0" indent="0">
              <a:buNone/>
              <a:defRPr sz="1027"/>
            </a:lvl1pPr>
            <a:lvl2pPr marL="293385" indent="0">
              <a:buNone/>
              <a:defRPr sz="898"/>
            </a:lvl2pPr>
            <a:lvl3pPr marL="586770" indent="0">
              <a:buNone/>
              <a:defRPr sz="770"/>
            </a:lvl3pPr>
            <a:lvl4pPr marL="880156" indent="0">
              <a:buNone/>
              <a:defRPr sz="642"/>
            </a:lvl4pPr>
            <a:lvl5pPr marL="1173541" indent="0">
              <a:buNone/>
              <a:defRPr sz="642"/>
            </a:lvl5pPr>
            <a:lvl6pPr marL="1466926" indent="0">
              <a:buNone/>
              <a:defRPr sz="642"/>
            </a:lvl6pPr>
            <a:lvl7pPr marL="1760311" indent="0">
              <a:buNone/>
              <a:defRPr sz="642"/>
            </a:lvl7pPr>
            <a:lvl8pPr marL="2053697" indent="0">
              <a:buNone/>
              <a:defRPr sz="642"/>
            </a:lvl8pPr>
            <a:lvl9pPr marL="2347082" indent="0">
              <a:buNone/>
              <a:defRPr sz="6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836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384" y="408232"/>
            <a:ext cx="5060633" cy="1482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384" y="2041150"/>
            <a:ext cx="5060633" cy="486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384" y="7106754"/>
            <a:ext cx="1320165" cy="408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576" y="7106754"/>
            <a:ext cx="1980248" cy="408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3851" y="7106754"/>
            <a:ext cx="1320165" cy="408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48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86770" rtl="1" eaLnBrk="1" latinLnBrk="0" hangingPunct="1">
        <a:lnSpc>
          <a:spcPct val="90000"/>
        </a:lnSpc>
        <a:spcBef>
          <a:spcPct val="0"/>
        </a:spcBef>
        <a:buNone/>
        <a:defRPr sz="28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693" indent="-146693" algn="r" defTabSz="586770" rtl="1" eaLnBrk="1" latinLnBrk="0" hangingPunct="1">
        <a:lnSpc>
          <a:spcPct val="90000"/>
        </a:lnSpc>
        <a:spcBef>
          <a:spcPts val="642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0078" indent="-146693" algn="r" defTabSz="586770" rtl="1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33463" indent="-146693" algn="r" defTabSz="586770" rtl="1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3pPr>
      <a:lvl4pPr marL="1026848" indent="-146693" algn="r" defTabSz="586770" rtl="1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4pPr>
      <a:lvl5pPr marL="1320234" indent="-146693" algn="r" defTabSz="586770" rtl="1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5pPr>
      <a:lvl6pPr marL="1613619" indent="-146693" algn="r" defTabSz="586770" rtl="1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6pPr>
      <a:lvl7pPr marL="1907004" indent="-146693" algn="r" defTabSz="586770" rtl="1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7pPr>
      <a:lvl8pPr marL="2200389" indent="-146693" algn="r" defTabSz="586770" rtl="1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8pPr>
      <a:lvl9pPr marL="2493775" indent="-146693" algn="r" defTabSz="586770" rtl="1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86770" rtl="1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1pPr>
      <a:lvl2pPr marL="293385" algn="r" defTabSz="586770" rtl="1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2pPr>
      <a:lvl3pPr marL="586770" algn="r" defTabSz="586770" rtl="1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880156" algn="r" defTabSz="586770" rtl="1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4pPr>
      <a:lvl5pPr marL="1173541" algn="r" defTabSz="586770" rtl="1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5pPr>
      <a:lvl6pPr marL="1466926" algn="r" defTabSz="586770" rtl="1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6pPr>
      <a:lvl7pPr marL="1760311" algn="r" defTabSz="586770" rtl="1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7pPr>
      <a:lvl8pPr marL="2053697" algn="r" defTabSz="586770" rtl="1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8pPr>
      <a:lvl9pPr marL="2347082" algn="r" defTabSz="586770" rtl="1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7565" y="637470"/>
            <a:ext cx="3539835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400" dirty="0">
                <a:cs typeface="B Titr" panose="00000700000000000000" pitchFamily="2" charset="-78"/>
              </a:rPr>
              <a:t>برای ارزیابی فشارخون و قندخون به صورت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 رایگان </a:t>
            </a:r>
            <a:endParaRPr lang="fa-IR" sz="1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200" dirty="0" smtClean="0">
                <a:cs typeface="B Titr" panose="00000700000000000000" pitchFamily="2" charset="-78"/>
              </a:rPr>
              <a:t>به </a:t>
            </a:r>
            <a:r>
              <a:rPr lang="fa-IR" sz="1200" dirty="0">
                <a:cs typeface="B Titr" panose="00000700000000000000" pitchFamily="2" charset="-78"/>
              </a:rPr>
              <a:t>مراکز خدمات جامع سلامت، پایگاه های سلامت، </a:t>
            </a:r>
            <a:r>
              <a:rPr lang="fa-IR" sz="1200" dirty="0" smtClean="0">
                <a:cs typeface="B Titr" panose="00000700000000000000" pitchFamily="2" charset="-78"/>
              </a:rPr>
              <a:t>                         خانه </a:t>
            </a:r>
            <a:r>
              <a:rPr lang="fa-IR" sz="1200" dirty="0">
                <a:cs typeface="B Titr" panose="00000700000000000000" pitchFamily="2" charset="-78"/>
              </a:rPr>
              <a:t>های بهداشت و پایگاه های پزشک خانواده مراجعه نمایید. </a:t>
            </a:r>
            <a:endParaRPr lang="fa-IR" sz="1200" dirty="0">
              <a:cs typeface="B Titr" panose="000007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4872" y="267855"/>
            <a:ext cx="1764146" cy="170872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037354" y="170934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800" dirty="0">
                <a:cs typeface="B Titr" panose="00000700000000000000" pitchFamily="2" charset="-78"/>
              </a:rPr>
              <a:t>آگاهی زودتر، مراقبت موثرتر</a:t>
            </a:r>
            <a:endParaRPr lang="fa-IR" sz="1800" dirty="0"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641543"/>
            <a:ext cx="775857" cy="6373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13116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8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en-US" sz="18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582" y="6624254"/>
            <a:ext cx="595630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  </a:t>
            </a:r>
            <a:r>
              <a:rPr lang="fa-IR" sz="1600" dirty="0" smtClean="0">
                <a:cs typeface="B Titr" panose="00000700000000000000" pitchFamily="2" charset="-78"/>
              </a:rPr>
              <a:t>فشارخون سیستول کمتر از 120 میلی متر </a:t>
            </a:r>
            <a:r>
              <a:rPr lang="fa-IR" sz="1600" dirty="0" smtClean="0">
                <a:cs typeface="B Titr" panose="00000700000000000000" pitchFamily="2" charset="-78"/>
              </a:rPr>
              <a:t>جیوه</a:t>
            </a:r>
          </a:p>
          <a:p>
            <a:pPr algn="ctr"/>
            <a:r>
              <a:rPr lang="fa-IR" sz="1600" dirty="0" smtClean="0">
                <a:cs typeface="B Titr" panose="00000700000000000000" pitchFamily="2" charset="-78"/>
              </a:rPr>
              <a:t> و فشارخون دیاستول کمتر از 80 میلی متر جیوه</a:t>
            </a:r>
            <a:endParaRPr lang="fa-IR" sz="1600" dirty="0" smtClean="0">
              <a:cs typeface="B Titr" panose="00000700000000000000" pitchFamily="2" charset="-78"/>
            </a:endParaRPr>
          </a:p>
          <a:p>
            <a:pPr algn="ctr"/>
            <a:r>
              <a:rPr lang="fa-IR" sz="16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1600" dirty="0" smtClean="0">
                <a:solidFill>
                  <a:srgbClr val="00B050"/>
                </a:solidFill>
                <a:cs typeface="B Titr" panose="00000700000000000000" pitchFamily="2" charset="-78"/>
              </a:rPr>
              <a:t>فشارخون طبیعی </a:t>
            </a:r>
            <a:r>
              <a:rPr lang="fa-IR" sz="1600" dirty="0" smtClean="0">
                <a:cs typeface="B Titr" panose="00000700000000000000" pitchFamily="2" charset="-78"/>
              </a:rPr>
              <a:t>محسوب می شود.</a:t>
            </a:r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78546" y="1606966"/>
            <a:ext cx="2706254" cy="34198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800" dirty="0" smtClean="0">
                <a:cs typeface="B Titr" panose="00000700000000000000" pitchFamily="2" charset="-78"/>
              </a:rPr>
              <a:t>20 آبان ماه لغایت 20 دی ماه</a:t>
            </a:r>
            <a:endParaRPr lang="fa-IR" sz="1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78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4872" y="249383"/>
            <a:ext cx="1764146" cy="170872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2627731"/>
            <a:ext cx="775857" cy="637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0506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8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en-US" sz="18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565" y="637470"/>
            <a:ext cx="3539835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400" dirty="0">
                <a:cs typeface="B Titr" panose="00000700000000000000" pitchFamily="2" charset="-78"/>
              </a:rPr>
              <a:t>برای ارزیابی فشارخون و قندخون به صورت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 رایگان </a:t>
            </a:r>
            <a:endParaRPr lang="fa-IR" sz="1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200" dirty="0" smtClean="0">
                <a:cs typeface="B Titr" panose="00000700000000000000" pitchFamily="2" charset="-78"/>
              </a:rPr>
              <a:t>به </a:t>
            </a:r>
            <a:r>
              <a:rPr lang="fa-IR" sz="1200" dirty="0">
                <a:cs typeface="B Titr" panose="00000700000000000000" pitchFamily="2" charset="-78"/>
              </a:rPr>
              <a:t>مراکز خدمات جامع سلامت، پایگاه های سلامت، </a:t>
            </a:r>
            <a:r>
              <a:rPr lang="fa-IR" sz="1200" dirty="0" smtClean="0">
                <a:cs typeface="B Titr" panose="00000700000000000000" pitchFamily="2" charset="-78"/>
              </a:rPr>
              <a:t>                         خانه </a:t>
            </a:r>
            <a:r>
              <a:rPr lang="fa-IR" sz="1200" dirty="0">
                <a:cs typeface="B Titr" panose="00000700000000000000" pitchFamily="2" charset="-78"/>
              </a:rPr>
              <a:t>های بهداشت و پایگاه های پزشک خانواده مراجعه نمایید. </a:t>
            </a:r>
            <a:endParaRPr lang="fa-IR" sz="1200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4300" y="170934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800" dirty="0">
                <a:cs typeface="B Titr" panose="00000700000000000000" pitchFamily="2" charset="-78"/>
              </a:rPr>
              <a:t>آگاهی زودتر، مراقبت موثرتر</a:t>
            </a:r>
            <a:endParaRPr lang="fa-IR" sz="1800" dirty="0"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89018" y="1616122"/>
            <a:ext cx="2706254" cy="34198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800" dirty="0" smtClean="0">
                <a:cs typeface="B Titr" panose="00000700000000000000" pitchFamily="2" charset="-78"/>
              </a:rPr>
              <a:t>20 آبان ماه لغایت 20 دی ماه</a:t>
            </a:r>
            <a:endParaRPr lang="fa-IR" sz="1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04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2581" y="323274"/>
            <a:ext cx="1764146" cy="170872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" y="2743182"/>
            <a:ext cx="775857" cy="637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582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8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en-US" sz="18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565" y="692889"/>
            <a:ext cx="3539835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400" dirty="0">
                <a:cs typeface="B Titr" panose="00000700000000000000" pitchFamily="2" charset="-78"/>
              </a:rPr>
              <a:t>برای ارزیابی فشارخون و قندخون به صورت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 رایگان </a:t>
            </a:r>
            <a:endParaRPr lang="fa-IR" sz="1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200" dirty="0" smtClean="0">
                <a:cs typeface="B Titr" panose="00000700000000000000" pitchFamily="2" charset="-78"/>
              </a:rPr>
              <a:t>به </a:t>
            </a:r>
            <a:r>
              <a:rPr lang="fa-IR" sz="1200" dirty="0">
                <a:cs typeface="B Titr" panose="00000700000000000000" pitchFamily="2" charset="-78"/>
              </a:rPr>
              <a:t>مراکز خدمات جامع سلامت، پایگاه های سلامت، </a:t>
            </a:r>
            <a:r>
              <a:rPr lang="fa-IR" sz="1200" dirty="0" smtClean="0">
                <a:cs typeface="B Titr" panose="00000700000000000000" pitchFamily="2" charset="-78"/>
              </a:rPr>
              <a:t>                         خانه </a:t>
            </a:r>
            <a:r>
              <a:rPr lang="fa-IR" sz="1200" dirty="0">
                <a:cs typeface="B Titr" panose="00000700000000000000" pitchFamily="2" charset="-78"/>
              </a:rPr>
              <a:t>های بهداشت و پایگاه های پزشک خانواده مراجعه نمایید. </a:t>
            </a:r>
            <a:endParaRPr lang="fa-IR" sz="1200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4300" y="170934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800" dirty="0">
                <a:cs typeface="B Titr" panose="00000700000000000000" pitchFamily="2" charset="-78"/>
              </a:rPr>
              <a:t>آگاهی زودتر، مراقبت موثرتر</a:t>
            </a:r>
            <a:endParaRPr lang="fa-IR" sz="1800" dirty="0"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6182" y="1680616"/>
            <a:ext cx="2706254" cy="34198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800" dirty="0" smtClean="0">
                <a:cs typeface="B Titr" panose="00000700000000000000" pitchFamily="2" charset="-78"/>
              </a:rPr>
              <a:t>20 آبان ماه لغایت 20 دی ماه</a:t>
            </a:r>
            <a:endParaRPr lang="fa-IR" sz="1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445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4872" y="332511"/>
            <a:ext cx="1764146" cy="170872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2743182"/>
            <a:ext cx="775857" cy="637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6047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8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en-US" sz="18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565" y="692889"/>
            <a:ext cx="3539835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400" dirty="0">
                <a:cs typeface="B Titr" panose="00000700000000000000" pitchFamily="2" charset="-78"/>
              </a:rPr>
              <a:t>برای ارزیابی فشارخون و قندخون به صورت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 رایگان </a:t>
            </a:r>
            <a:endParaRPr lang="fa-IR" sz="1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200" dirty="0" smtClean="0">
                <a:cs typeface="B Titr" panose="00000700000000000000" pitchFamily="2" charset="-78"/>
              </a:rPr>
              <a:t>به </a:t>
            </a:r>
            <a:r>
              <a:rPr lang="fa-IR" sz="1200" dirty="0">
                <a:cs typeface="B Titr" panose="00000700000000000000" pitchFamily="2" charset="-78"/>
              </a:rPr>
              <a:t>مراکز خدمات جامع سلامت، پایگاه های سلامت، </a:t>
            </a:r>
            <a:r>
              <a:rPr lang="fa-IR" sz="1200" dirty="0" smtClean="0">
                <a:cs typeface="B Titr" panose="00000700000000000000" pitchFamily="2" charset="-78"/>
              </a:rPr>
              <a:t>                         خانه </a:t>
            </a:r>
            <a:r>
              <a:rPr lang="fa-IR" sz="1200" dirty="0">
                <a:cs typeface="B Titr" panose="00000700000000000000" pitchFamily="2" charset="-78"/>
              </a:rPr>
              <a:t>های بهداشت و پایگاه های پزشک خانواده مراجعه نمایید. </a:t>
            </a:r>
            <a:endParaRPr lang="fa-IR" sz="1200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1246" y="235588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800" dirty="0">
                <a:cs typeface="B Titr" panose="00000700000000000000" pitchFamily="2" charset="-78"/>
              </a:rPr>
              <a:t>آگاهی زودتر، مراقبت </a:t>
            </a:r>
            <a:r>
              <a:rPr lang="fa-IR" sz="1800" dirty="0" smtClean="0">
                <a:cs typeface="B Titr" panose="00000700000000000000" pitchFamily="2" charset="-78"/>
              </a:rPr>
              <a:t>موثرتر</a:t>
            </a:r>
            <a:endParaRPr lang="fa-IR" sz="1800" dirty="0"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0073" y="1662385"/>
            <a:ext cx="2706254" cy="34198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800" dirty="0" smtClean="0">
                <a:cs typeface="B Titr" panose="00000700000000000000" pitchFamily="2" charset="-78"/>
              </a:rPr>
              <a:t>20 آبان ماه لغایت 20 دی ماه</a:t>
            </a:r>
            <a:endParaRPr lang="fa-IR" sz="1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750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214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 Titr</vt:lpstr>
      <vt:lpstr>Calibri</vt:lpstr>
      <vt:lpstr>Calibri Light</vt:lpstr>
      <vt:lpstr>IranNastaliq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فاطمه بنیادی</dc:creator>
  <cp:lastModifiedBy>فاطمه بنیادی</cp:lastModifiedBy>
  <cp:revision>50</cp:revision>
  <dcterms:created xsi:type="dcterms:W3CDTF">2023-11-29T04:54:31Z</dcterms:created>
  <dcterms:modified xsi:type="dcterms:W3CDTF">2023-12-02T09:09:05Z</dcterms:modified>
</cp:coreProperties>
</file>